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9" r:id="rId6"/>
    <p:sldId id="264" r:id="rId7"/>
    <p:sldId id="266" r:id="rId8"/>
    <p:sldId id="270" r:id="rId9"/>
    <p:sldId id="267" r:id="rId10"/>
    <p:sldId id="271" r:id="rId11"/>
    <p:sldId id="275" r:id="rId12"/>
    <p:sldId id="273" r:id="rId13"/>
    <p:sldId id="278" r:id="rId14"/>
    <p:sldId id="274" r:id="rId15"/>
    <p:sldId id="268" r:id="rId16"/>
    <p:sldId id="277" r:id="rId17"/>
    <p:sldId id="276" r:id="rId18"/>
    <p:sldId id="279" r:id="rId19"/>
    <p:sldId id="265"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7" d="100"/>
          <a:sy n="97" d="100"/>
        </p:scale>
        <p:origin x="144"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11/12/2020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11/12/2020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11/12/2020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11/12/2020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11/12/2020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11/12/2020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11/12/2020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11/12/2020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11/12/2020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11/12/2020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11/12/2020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www.analyticsvidhya.com/blog/2016/02/bigmart-sales-solution-top-20/"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datahack.analyticsvidhya.com/contest/practice-problem-big-mart-sales-iii/" TargetMode="External"/><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8"/>
            <a:ext cx="6253317" cy="985514"/>
          </a:xfrm>
        </p:spPr>
        <p:txBody>
          <a:bodyPr>
            <a:noAutofit/>
          </a:bodyPr>
          <a:lstStyle/>
          <a:p>
            <a:r>
              <a:rPr lang="en-US" sz="4000" dirty="0" err="1"/>
              <a:t>Bigmart</a:t>
            </a:r>
            <a:r>
              <a:rPr lang="en-US" sz="4000" dirty="0"/>
              <a:t> Sales Prediction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3EF02DE-84AD-4FCF-97F7-6357F509E143}"/>
              </a:ext>
            </a:extLst>
          </p:cNvPr>
          <p:cNvSpPr txBox="1"/>
          <p:nvPr/>
        </p:nvSpPr>
        <p:spPr>
          <a:xfrm flipH="1">
            <a:off x="5289754" y="2190601"/>
            <a:ext cx="5746571" cy="2308324"/>
          </a:xfrm>
          <a:prstGeom prst="rect">
            <a:avLst/>
          </a:prstGeom>
          <a:noFill/>
        </p:spPr>
        <p:txBody>
          <a:bodyPr wrap="square" rtlCol="0">
            <a:spAutoFit/>
          </a:bodyPr>
          <a:lstStyle/>
          <a:p>
            <a:endParaRPr lang="en-US" dirty="0"/>
          </a:p>
          <a:p>
            <a:r>
              <a:rPr lang="en-US" dirty="0"/>
              <a:t>BCIS 5140 – Fall 2020</a:t>
            </a:r>
          </a:p>
          <a:p>
            <a:r>
              <a:rPr lang="en-US" dirty="0"/>
              <a:t>Team 6</a:t>
            </a:r>
          </a:p>
          <a:p>
            <a:r>
              <a:rPr lang="en-US" dirty="0"/>
              <a:t>Team Members:</a:t>
            </a:r>
          </a:p>
          <a:p>
            <a:r>
              <a:rPr lang="en-US" dirty="0"/>
              <a:t>Hamza Ahmed</a:t>
            </a:r>
          </a:p>
          <a:p>
            <a:r>
              <a:rPr lang="en-US" dirty="0"/>
              <a:t>Lakshmi Sunanda </a:t>
            </a:r>
            <a:r>
              <a:rPr lang="en-US" dirty="0" err="1"/>
              <a:t>Nagareddygari</a:t>
            </a:r>
            <a:endParaRPr lang="en-US" dirty="0"/>
          </a:p>
          <a:p>
            <a:r>
              <a:rPr lang="en-US" dirty="0"/>
              <a:t>Sai Chaitanya Bondada</a:t>
            </a:r>
          </a:p>
          <a:p>
            <a:r>
              <a:rPr lang="en-US" dirty="0"/>
              <a:t>Suhail Ehsan Ul Bari</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6FFCC45-DA6F-4B11-8233-E94749D4492A}"/>
              </a:ext>
            </a:extLst>
          </p:cNvPr>
          <p:cNvSpPr>
            <a:spLocks noGrp="1"/>
          </p:cNvSpPr>
          <p:nvPr>
            <p:ph type="title"/>
          </p:nvPr>
        </p:nvSpPr>
        <p:spPr>
          <a:xfrm>
            <a:off x="643466" y="786383"/>
            <a:ext cx="3517567" cy="2093975"/>
          </a:xfrm>
        </p:spPr>
        <p:txBody>
          <a:bodyPr/>
          <a:lstStyle/>
          <a:p>
            <a:br>
              <a:rPr lang="en-US" dirty="0">
                <a:solidFill>
                  <a:schemeClr val="bg1"/>
                </a:solidFill>
              </a:rPr>
            </a:br>
            <a:endParaRPr lang="en-US" dirty="0">
              <a:solidFill>
                <a:schemeClr val="bg1"/>
              </a:solidFill>
            </a:endParaRPr>
          </a:p>
        </p:txBody>
      </p:sp>
      <p:sp>
        <p:nvSpPr>
          <p:cNvPr id="8" name="TextBox 7">
            <a:extLst>
              <a:ext uri="{FF2B5EF4-FFF2-40B4-BE49-F238E27FC236}">
                <a16:creationId xmlns:a16="http://schemas.microsoft.com/office/drawing/2014/main" id="{FE702B58-68C3-494D-9807-CD6BE1AF6EC3}"/>
              </a:ext>
            </a:extLst>
          </p:cNvPr>
          <p:cNvSpPr txBox="1"/>
          <p:nvPr/>
        </p:nvSpPr>
        <p:spPr>
          <a:xfrm>
            <a:off x="5458984" y="812799"/>
            <a:ext cx="5928344" cy="5294757"/>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endParaRPr lang="en-US" sz="1200" dirty="0">
              <a:solidFill>
                <a:schemeClr val="tx1">
                  <a:lumMod val="75000"/>
                  <a:lumOff val="25000"/>
                </a:schemeClr>
              </a:solidFill>
            </a:endParaRPr>
          </a:p>
        </p:txBody>
      </p:sp>
      <p:sp>
        <p:nvSpPr>
          <p:cNvPr id="15" name="Text Placeholder 3">
            <a:extLst>
              <a:ext uri="{FF2B5EF4-FFF2-40B4-BE49-F238E27FC236}">
                <a16:creationId xmlns:a16="http://schemas.microsoft.com/office/drawing/2014/main" id="{3FB3CDD6-BAE5-4A39-9EF3-6E7F07E97C98}"/>
              </a:ext>
            </a:extLst>
          </p:cNvPr>
          <p:cNvSpPr>
            <a:spLocks noGrp="1"/>
          </p:cNvSpPr>
          <p:nvPr>
            <p:ph type="body" sz="half" idx="2"/>
          </p:nvPr>
        </p:nvSpPr>
        <p:spPr>
          <a:xfrm>
            <a:off x="643466" y="2636668"/>
            <a:ext cx="3517567" cy="1432537"/>
          </a:xfrm>
        </p:spPr>
        <p:txBody>
          <a:bodyPr>
            <a:normAutofit/>
          </a:bodyPr>
          <a:lstStyle/>
          <a:p>
            <a:pPr algn="ctr"/>
            <a:r>
              <a:rPr lang="en-US" sz="2000" dirty="0">
                <a:solidFill>
                  <a:schemeClr val="bg1"/>
                </a:solidFill>
                <a:latin typeface="+mj-lt"/>
              </a:rPr>
              <a:t>Addressing Drawbacks</a:t>
            </a:r>
          </a:p>
          <a:p>
            <a:pPr algn="ctr"/>
            <a:r>
              <a:rPr lang="en-US" sz="2000" dirty="0">
                <a:solidFill>
                  <a:schemeClr val="bg1"/>
                </a:solidFill>
                <a:latin typeface="+mj-lt"/>
              </a:rPr>
              <a:t> in the Data</a:t>
            </a:r>
          </a:p>
          <a:p>
            <a:pPr algn="ctr"/>
            <a:endParaRPr lang="en-US" sz="2000" dirty="0">
              <a:solidFill>
                <a:schemeClr val="bg1"/>
              </a:solidFill>
              <a:latin typeface="+mj-lt"/>
            </a:endParaRPr>
          </a:p>
          <a:p>
            <a:endParaRPr lang="en-US" sz="2000" dirty="0"/>
          </a:p>
        </p:txBody>
      </p:sp>
      <p:sp>
        <p:nvSpPr>
          <p:cNvPr id="10" name="TextBox 9">
            <a:extLst>
              <a:ext uri="{FF2B5EF4-FFF2-40B4-BE49-F238E27FC236}">
                <a16:creationId xmlns:a16="http://schemas.microsoft.com/office/drawing/2014/main" id="{353E9A53-D259-4585-A99B-F0C1FCB47CBE}"/>
              </a:ext>
            </a:extLst>
          </p:cNvPr>
          <p:cNvSpPr txBox="1"/>
          <p:nvPr/>
        </p:nvSpPr>
        <p:spPr>
          <a:xfrm>
            <a:off x="5133712" y="3636329"/>
            <a:ext cx="184731" cy="646331"/>
          </a:xfrm>
          <a:prstGeom prst="rect">
            <a:avLst/>
          </a:prstGeom>
          <a:noFill/>
        </p:spPr>
        <p:txBody>
          <a:bodyPr wrap="none" rtlCol="0">
            <a:spAutoFit/>
          </a:bodyPr>
          <a:lstStyle/>
          <a:p>
            <a:endParaRPr lang="en-US" b="1" dirty="0"/>
          </a:p>
          <a:p>
            <a:endParaRPr lang="en-US" dirty="0"/>
          </a:p>
        </p:txBody>
      </p:sp>
      <p:pic>
        <p:nvPicPr>
          <p:cNvPr id="3" name="Picture 2">
            <a:extLst>
              <a:ext uri="{FF2B5EF4-FFF2-40B4-BE49-F238E27FC236}">
                <a16:creationId xmlns:a16="http://schemas.microsoft.com/office/drawing/2014/main" id="{236AB24E-C95C-4E99-9654-FD9DD8062672}"/>
              </a:ext>
            </a:extLst>
          </p:cNvPr>
          <p:cNvPicPr>
            <a:picLocks noChangeAspect="1"/>
          </p:cNvPicPr>
          <p:nvPr/>
        </p:nvPicPr>
        <p:blipFill>
          <a:blip r:embed="rId2"/>
          <a:stretch>
            <a:fillRect/>
          </a:stretch>
        </p:blipFill>
        <p:spPr>
          <a:xfrm>
            <a:off x="5016714" y="2085100"/>
            <a:ext cx="5804274" cy="1468007"/>
          </a:xfrm>
          <a:prstGeom prst="rect">
            <a:avLst/>
          </a:prstGeom>
        </p:spPr>
      </p:pic>
      <p:pic>
        <p:nvPicPr>
          <p:cNvPr id="4" name="Picture 3">
            <a:extLst>
              <a:ext uri="{FF2B5EF4-FFF2-40B4-BE49-F238E27FC236}">
                <a16:creationId xmlns:a16="http://schemas.microsoft.com/office/drawing/2014/main" id="{BB99603C-02EA-4A1A-87A4-E422997E04F2}"/>
              </a:ext>
            </a:extLst>
          </p:cNvPr>
          <p:cNvPicPr>
            <a:picLocks noChangeAspect="1"/>
          </p:cNvPicPr>
          <p:nvPr/>
        </p:nvPicPr>
        <p:blipFill>
          <a:blip r:embed="rId3"/>
          <a:stretch>
            <a:fillRect/>
          </a:stretch>
        </p:blipFill>
        <p:spPr>
          <a:xfrm>
            <a:off x="4975286" y="3717405"/>
            <a:ext cx="3981450" cy="2381250"/>
          </a:xfrm>
          <a:prstGeom prst="rect">
            <a:avLst/>
          </a:prstGeom>
        </p:spPr>
      </p:pic>
      <p:sp>
        <p:nvSpPr>
          <p:cNvPr id="7" name="TextBox 6">
            <a:extLst>
              <a:ext uri="{FF2B5EF4-FFF2-40B4-BE49-F238E27FC236}">
                <a16:creationId xmlns:a16="http://schemas.microsoft.com/office/drawing/2014/main" id="{578F6651-CAB2-4BC1-9174-32A3DBFAA39D}"/>
              </a:ext>
            </a:extLst>
          </p:cNvPr>
          <p:cNvSpPr txBox="1"/>
          <p:nvPr/>
        </p:nvSpPr>
        <p:spPr>
          <a:xfrm>
            <a:off x="4975286" y="620005"/>
            <a:ext cx="6315640" cy="1200329"/>
          </a:xfrm>
          <a:prstGeom prst="rect">
            <a:avLst/>
          </a:prstGeom>
          <a:noFill/>
        </p:spPr>
        <p:txBody>
          <a:bodyPr wrap="none" rtlCol="0">
            <a:spAutoFit/>
          </a:bodyPr>
          <a:lstStyle/>
          <a:p>
            <a:r>
              <a:rPr lang="en-US" dirty="0"/>
              <a:t>We can find that for the attribute </a:t>
            </a:r>
            <a:r>
              <a:rPr lang="en-US" dirty="0" err="1"/>
              <a:t>Item_Fat_Content</a:t>
            </a:r>
            <a:r>
              <a:rPr lang="en-US" dirty="0"/>
              <a:t> there </a:t>
            </a:r>
          </a:p>
          <a:p>
            <a:r>
              <a:rPr lang="en-US" dirty="0"/>
              <a:t>are various names for same column which leads to </a:t>
            </a:r>
          </a:p>
          <a:p>
            <a:r>
              <a:rPr lang="en-US" dirty="0"/>
              <a:t>wrong prediction. To solve the problem we used the below code</a:t>
            </a:r>
          </a:p>
          <a:p>
            <a:r>
              <a:rPr lang="en-US" dirty="0"/>
              <a:t>to modify the category.</a:t>
            </a:r>
          </a:p>
        </p:txBody>
      </p:sp>
    </p:spTree>
    <p:extLst>
      <p:ext uri="{BB962C8B-B14F-4D97-AF65-F5344CB8AC3E}">
        <p14:creationId xmlns:p14="http://schemas.microsoft.com/office/powerpoint/2010/main" val="429126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9A66C8-8A7E-4D64-9928-97DEE36E5928}"/>
              </a:ext>
            </a:extLst>
          </p:cNvPr>
          <p:cNvSpPr>
            <a:spLocks noGrp="1"/>
          </p:cNvSpPr>
          <p:nvPr>
            <p:ph type="body" sz="half" idx="2"/>
          </p:nvPr>
        </p:nvSpPr>
        <p:spPr>
          <a:xfrm>
            <a:off x="581321" y="2377225"/>
            <a:ext cx="3517567" cy="3064505"/>
          </a:xfrm>
        </p:spPr>
        <p:txBody>
          <a:bodyPr>
            <a:normAutofit/>
          </a:bodyPr>
          <a:lstStyle/>
          <a:p>
            <a:pPr algn="ctr"/>
            <a:r>
              <a:rPr lang="en-US" sz="2000" dirty="0">
                <a:solidFill>
                  <a:schemeClr val="bg1"/>
                </a:solidFill>
                <a:latin typeface="+mj-lt"/>
              </a:rPr>
              <a:t>DATA CLEANING </a:t>
            </a:r>
          </a:p>
          <a:p>
            <a:pPr algn="ctr"/>
            <a:r>
              <a:rPr lang="en-US" sz="2000" dirty="0">
                <a:solidFill>
                  <a:schemeClr val="bg1"/>
                </a:solidFill>
                <a:latin typeface="+mj-lt"/>
              </a:rPr>
              <a:t>AND </a:t>
            </a:r>
          </a:p>
          <a:p>
            <a:pPr algn="ctr"/>
            <a:r>
              <a:rPr lang="en-US" sz="2000" dirty="0">
                <a:solidFill>
                  <a:schemeClr val="bg1"/>
                </a:solidFill>
                <a:latin typeface="+mj-lt"/>
              </a:rPr>
              <a:t>FEATURE ENGINEERING</a:t>
            </a:r>
          </a:p>
          <a:p>
            <a:endParaRPr lang="en-US" sz="2000" dirty="0"/>
          </a:p>
          <a:p>
            <a:endParaRPr lang="en-US" sz="2000" dirty="0"/>
          </a:p>
        </p:txBody>
      </p:sp>
      <p:pic>
        <p:nvPicPr>
          <p:cNvPr id="2050" name="Picture 2" descr="Image preview">
            <a:extLst>
              <a:ext uri="{FF2B5EF4-FFF2-40B4-BE49-F238E27FC236}">
                <a16:creationId xmlns:a16="http://schemas.microsoft.com/office/drawing/2014/main" id="{02153C91-4A19-4F2A-887C-6BA2542F2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748" y="606528"/>
            <a:ext cx="5320320" cy="24605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review">
            <a:extLst>
              <a:ext uri="{FF2B5EF4-FFF2-40B4-BE49-F238E27FC236}">
                <a16:creationId xmlns:a16="http://schemas.microsoft.com/office/drawing/2014/main" id="{D4524629-2595-49FD-BC1C-BB9F9A2D6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578" y="3669624"/>
            <a:ext cx="6628660" cy="47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507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6FFCC45-DA6F-4B11-8233-E94749D4492A}"/>
              </a:ext>
            </a:extLst>
          </p:cNvPr>
          <p:cNvSpPr>
            <a:spLocks noGrp="1"/>
          </p:cNvSpPr>
          <p:nvPr>
            <p:ph type="title"/>
          </p:nvPr>
        </p:nvSpPr>
        <p:spPr>
          <a:xfrm>
            <a:off x="643466" y="786383"/>
            <a:ext cx="3517567" cy="2800196"/>
          </a:xfrm>
        </p:spPr>
        <p:txBody>
          <a:bodyPr>
            <a:normAutofit/>
          </a:bodyPr>
          <a:lstStyle/>
          <a:p>
            <a:pPr algn="ctr"/>
            <a:r>
              <a:rPr lang="en-US" sz="2400" dirty="0"/>
              <a:t>Exporting the modified data to CSV files</a:t>
            </a:r>
          </a:p>
        </p:txBody>
      </p:sp>
      <p:sp>
        <p:nvSpPr>
          <p:cNvPr id="8" name="TextBox 7">
            <a:extLst>
              <a:ext uri="{FF2B5EF4-FFF2-40B4-BE49-F238E27FC236}">
                <a16:creationId xmlns:a16="http://schemas.microsoft.com/office/drawing/2014/main" id="{FE702B58-68C3-494D-9807-CD6BE1AF6EC3}"/>
              </a:ext>
            </a:extLst>
          </p:cNvPr>
          <p:cNvSpPr txBox="1"/>
          <p:nvPr/>
        </p:nvSpPr>
        <p:spPr>
          <a:xfrm>
            <a:off x="5458984" y="812799"/>
            <a:ext cx="5928344" cy="5294757"/>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endParaRPr lang="en-US" sz="1200" dirty="0">
              <a:solidFill>
                <a:schemeClr val="tx1">
                  <a:lumMod val="75000"/>
                  <a:lumOff val="25000"/>
                </a:schemeClr>
              </a:solidFill>
            </a:endParaRPr>
          </a:p>
        </p:txBody>
      </p:sp>
      <p:sp>
        <p:nvSpPr>
          <p:cNvPr id="15" name="Text Placeholder 3">
            <a:extLst>
              <a:ext uri="{FF2B5EF4-FFF2-40B4-BE49-F238E27FC236}">
                <a16:creationId xmlns:a16="http://schemas.microsoft.com/office/drawing/2014/main" id="{3FB3CDD6-BAE5-4A39-9EF3-6E7F07E97C98}"/>
              </a:ext>
            </a:extLst>
          </p:cNvPr>
          <p:cNvSpPr>
            <a:spLocks noGrp="1"/>
          </p:cNvSpPr>
          <p:nvPr>
            <p:ph type="body" sz="half" idx="2"/>
          </p:nvPr>
        </p:nvSpPr>
        <p:spPr>
          <a:xfrm>
            <a:off x="643465" y="3043050"/>
            <a:ext cx="3517567" cy="3064505"/>
          </a:xfrm>
        </p:spPr>
        <p:txBody>
          <a:bodyPr>
            <a:normAutofit/>
          </a:bodyPr>
          <a:lstStyle/>
          <a:p>
            <a:endParaRPr lang="en-US" dirty="0">
              <a:solidFill>
                <a:schemeClr val="bg1"/>
              </a:solidFill>
              <a:latin typeface="+mj-lt"/>
            </a:endParaRPr>
          </a:p>
          <a:p>
            <a:endParaRPr lang="en-US" dirty="0"/>
          </a:p>
        </p:txBody>
      </p:sp>
      <p:pic>
        <p:nvPicPr>
          <p:cNvPr id="2" name="Picture 1">
            <a:extLst>
              <a:ext uri="{FF2B5EF4-FFF2-40B4-BE49-F238E27FC236}">
                <a16:creationId xmlns:a16="http://schemas.microsoft.com/office/drawing/2014/main" id="{541A1CDA-A096-465D-AA4B-36A1B3A1C2F9}"/>
              </a:ext>
            </a:extLst>
          </p:cNvPr>
          <p:cNvPicPr>
            <a:picLocks noChangeAspect="1"/>
          </p:cNvPicPr>
          <p:nvPr/>
        </p:nvPicPr>
        <p:blipFill>
          <a:blip r:embed="rId2"/>
          <a:stretch>
            <a:fillRect/>
          </a:stretch>
        </p:blipFill>
        <p:spPr>
          <a:xfrm>
            <a:off x="5208788" y="812799"/>
            <a:ext cx="4686300" cy="723900"/>
          </a:xfrm>
          <a:prstGeom prst="rect">
            <a:avLst/>
          </a:prstGeom>
        </p:spPr>
      </p:pic>
      <p:pic>
        <p:nvPicPr>
          <p:cNvPr id="6" name="Picture 5">
            <a:extLst>
              <a:ext uri="{FF2B5EF4-FFF2-40B4-BE49-F238E27FC236}">
                <a16:creationId xmlns:a16="http://schemas.microsoft.com/office/drawing/2014/main" id="{5BC5D80F-0CB5-4A0A-8716-A688516E0CBA}"/>
              </a:ext>
            </a:extLst>
          </p:cNvPr>
          <p:cNvPicPr>
            <a:picLocks noChangeAspect="1"/>
          </p:cNvPicPr>
          <p:nvPr/>
        </p:nvPicPr>
        <p:blipFill>
          <a:blip r:embed="rId3"/>
          <a:stretch>
            <a:fillRect/>
          </a:stretch>
        </p:blipFill>
        <p:spPr>
          <a:xfrm>
            <a:off x="5208788" y="1833370"/>
            <a:ext cx="5562600" cy="2895600"/>
          </a:xfrm>
          <a:prstGeom prst="rect">
            <a:avLst/>
          </a:prstGeom>
        </p:spPr>
      </p:pic>
    </p:spTree>
    <p:extLst>
      <p:ext uri="{BB962C8B-B14F-4D97-AF65-F5344CB8AC3E}">
        <p14:creationId xmlns:p14="http://schemas.microsoft.com/office/powerpoint/2010/main" val="343505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15D41DC-1663-4C67-B514-1E69AFDDE02C}"/>
              </a:ext>
            </a:extLst>
          </p:cNvPr>
          <p:cNvSpPr>
            <a:spLocks noGrp="1"/>
          </p:cNvSpPr>
          <p:nvPr>
            <p:ph type="body" sz="half" idx="2"/>
          </p:nvPr>
        </p:nvSpPr>
        <p:spPr/>
        <p:txBody>
          <a:bodyPr>
            <a:normAutofit/>
          </a:bodyPr>
          <a:lstStyle/>
          <a:p>
            <a:pPr algn="ctr"/>
            <a:r>
              <a:rPr lang="en-US" sz="2000" dirty="0"/>
              <a:t>MODEL BUILDING</a:t>
            </a:r>
          </a:p>
        </p:txBody>
      </p:sp>
      <p:pic>
        <p:nvPicPr>
          <p:cNvPr id="5126" name="Picture 6" descr="Image preview">
            <a:extLst>
              <a:ext uri="{FF2B5EF4-FFF2-40B4-BE49-F238E27FC236}">
                <a16:creationId xmlns:a16="http://schemas.microsoft.com/office/drawing/2014/main" id="{7FAE0097-9AE4-49A4-9F6B-E8F672EBB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983" y="786383"/>
            <a:ext cx="5566299" cy="281141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preview">
            <a:extLst>
              <a:ext uri="{FF2B5EF4-FFF2-40B4-BE49-F238E27FC236}">
                <a16:creationId xmlns:a16="http://schemas.microsoft.com/office/drawing/2014/main" id="{9E6B0CE1-E149-496D-8FFF-DB1EFF5FE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983" y="4180274"/>
            <a:ext cx="4371790" cy="23927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0F822D-A518-41B7-8BF3-2452ADE0EF1C}"/>
              </a:ext>
            </a:extLst>
          </p:cNvPr>
          <p:cNvSpPr txBox="1"/>
          <p:nvPr/>
        </p:nvSpPr>
        <p:spPr>
          <a:xfrm>
            <a:off x="5458983" y="3728621"/>
            <a:ext cx="3134601" cy="369332"/>
          </a:xfrm>
          <a:prstGeom prst="rect">
            <a:avLst/>
          </a:prstGeom>
          <a:noFill/>
        </p:spPr>
        <p:txBody>
          <a:bodyPr wrap="square" rtlCol="0">
            <a:spAutoFit/>
          </a:bodyPr>
          <a:lstStyle/>
          <a:p>
            <a:r>
              <a:rPr lang="en-US" dirty="0"/>
              <a:t>Baseline Model:</a:t>
            </a:r>
          </a:p>
        </p:txBody>
      </p:sp>
    </p:spTree>
    <p:extLst>
      <p:ext uri="{BB962C8B-B14F-4D97-AF65-F5344CB8AC3E}">
        <p14:creationId xmlns:p14="http://schemas.microsoft.com/office/powerpoint/2010/main" val="500425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A6C3-6D9A-402A-968D-8973F138A948}"/>
              </a:ext>
            </a:extLst>
          </p:cNvPr>
          <p:cNvSpPr>
            <a:spLocks noGrp="1"/>
          </p:cNvSpPr>
          <p:nvPr>
            <p:ph type="title"/>
          </p:nvPr>
        </p:nvSpPr>
        <p:spPr>
          <a:xfrm>
            <a:off x="643466" y="786383"/>
            <a:ext cx="3517567" cy="2558233"/>
          </a:xfrm>
        </p:spPr>
        <p:txBody>
          <a:bodyPr>
            <a:normAutofit/>
          </a:bodyPr>
          <a:lstStyle/>
          <a:p>
            <a:pPr algn="ctr"/>
            <a:r>
              <a:rPr lang="en-US" sz="2000" dirty="0"/>
              <a:t>MODEL BUILDING</a:t>
            </a:r>
          </a:p>
        </p:txBody>
      </p:sp>
      <p:sp>
        <p:nvSpPr>
          <p:cNvPr id="3" name="Content Placeholder 2">
            <a:extLst>
              <a:ext uri="{FF2B5EF4-FFF2-40B4-BE49-F238E27FC236}">
                <a16:creationId xmlns:a16="http://schemas.microsoft.com/office/drawing/2014/main" id="{37C6C6CD-6615-43C6-870A-B064F8782F77}"/>
              </a:ext>
            </a:extLst>
          </p:cNvPr>
          <p:cNvSpPr>
            <a:spLocks noGrp="1"/>
          </p:cNvSpPr>
          <p:nvPr>
            <p:ph idx="1"/>
          </p:nvPr>
        </p:nvSpPr>
        <p:spPr/>
        <p:txBody>
          <a:bodyPr/>
          <a:lstStyle/>
          <a:p>
            <a:r>
              <a:rPr lang="en-US" b="1" dirty="0"/>
              <a:t>Criteria for Model Selection:</a:t>
            </a:r>
          </a:p>
          <a:p>
            <a:r>
              <a:rPr lang="en-US" b="1" dirty="0"/>
              <a:t>RMSE: </a:t>
            </a:r>
            <a:r>
              <a:rPr lang="en-US" dirty="0"/>
              <a:t>It is the standard deviation of the prediction errors. </a:t>
            </a:r>
          </a:p>
        </p:txBody>
      </p:sp>
      <p:pic>
        <p:nvPicPr>
          <p:cNvPr id="5" name="Picture 4">
            <a:extLst>
              <a:ext uri="{FF2B5EF4-FFF2-40B4-BE49-F238E27FC236}">
                <a16:creationId xmlns:a16="http://schemas.microsoft.com/office/drawing/2014/main" id="{3D65606F-5953-4D08-8D1B-36665D0B83CC}"/>
              </a:ext>
            </a:extLst>
          </p:cNvPr>
          <p:cNvPicPr>
            <a:picLocks noChangeAspect="1"/>
          </p:cNvPicPr>
          <p:nvPr/>
        </p:nvPicPr>
        <p:blipFill>
          <a:blip r:embed="rId2"/>
          <a:stretch>
            <a:fillRect/>
          </a:stretch>
        </p:blipFill>
        <p:spPr>
          <a:xfrm>
            <a:off x="6355811" y="2039691"/>
            <a:ext cx="3457575" cy="1304925"/>
          </a:xfrm>
          <a:prstGeom prst="rect">
            <a:avLst/>
          </a:prstGeom>
        </p:spPr>
      </p:pic>
      <p:pic>
        <p:nvPicPr>
          <p:cNvPr id="6" name="Picture 5">
            <a:extLst>
              <a:ext uri="{FF2B5EF4-FFF2-40B4-BE49-F238E27FC236}">
                <a16:creationId xmlns:a16="http://schemas.microsoft.com/office/drawing/2014/main" id="{456AB9F6-272A-44FE-9A52-A01AA6017C98}"/>
              </a:ext>
            </a:extLst>
          </p:cNvPr>
          <p:cNvPicPr>
            <a:picLocks noChangeAspect="1"/>
          </p:cNvPicPr>
          <p:nvPr/>
        </p:nvPicPr>
        <p:blipFill>
          <a:blip r:embed="rId3"/>
          <a:stretch>
            <a:fillRect/>
          </a:stretch>
        </p:blipFill>
        <p:spPr>
          <a:xfrm>
            <a:off x="6880383" y="3659043"/>
            <a:ext cx="3085545" cy="3060861"/>
          </a:xfrm>
          <a:prstGeom prst="rect">
            <a:avLst/>
          </a:prstGeom>
        </p:spPr>
      </p:pic>
    </p:spTree>
    <p:extLst>
      <p:ext uri="{BB962C8B-B14F-4D97-AF65-F5344CB8AC3E}">
        <p14:creationId xmlns:p14="http://schemas.microsoft.com/office/powerpoint/2010/main" val="1729457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6FFCC45-DA6F-4B11-8233-E94749D4492A}"/>
              </a:ext>
            </a:extLst>
          </p:cNvPr>
          <p:cNvSpPr>
            <a:spLocks noGrp="1"/>
          </p:cNvSpPr>
          <p:nvPr>
            <p:ph type="title"/>
          </p:nvPr>
        </p:nvSpPr>
        <p:spPr>
          <a:xfrm>
            <a:off x="643466" y="786383"/>
            <a:ext cx="3517567" cy="2107737"/>
          </a:xfrm>
        </p:spPr>
        <p:txBody>
          <a:bodyPr/>
          <a:lstStyle/>
          <a:p>
            <a:br>
              <a:rPr lang="en-US" dirty="0">
                <a:solidFill>
                  <a:schemeClr val="bg1"/>
                </a:solidFill>
              </a:rPr>
            </a:br>
            <a:endParaRPr lang="en-US" dirty="0">
              <a:solidFill>
                <a:schemeClr val="bg1"/>
              </a:solidFill>
            </a:endParaRPr>
          </a:p>
        </p:txBody>
      </p:sp>
      <p:sp>
        <p:nvSpPr>
          <p:cNvPr id="8" name="TextBox 7">
            <a:extLst>
              <a:ext uri="{FF2B5EF4-FFF2-40B4-BE49-F238E27FC236}">
                <a16:creationId xmlns:a16="http://schemas.microsoft.com/office/drawing/2014/main" id="{FE702B58-68C3-494D-9807-CD6BE1AF6EC3}"/>
              </a:ext>
            </a:extLst>
          </p:cNvPr>
          <p:cNvSpPr txBox="1"/>
          <p:nvPr/>
        </p:nvSpPr>
        <p:spPr>
          <a:xfrm>
            <a:off x="5458984" y="812799"/>
            <a:ext cx="5928344" cy="5294757"/>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endParaRPr lang="en-US" sz="1200" dirty="0">
              <a:solidFill>
                <a:schemeClr val="tx1">
                  <a:lumMod val="75000"/>
                  <a:lumOff val="25000"/>
                </a:schemeClr>
              </a:solidFill>
            </a:endParaRPr>
          </a:p>
        </p:txBody>
      </p:sp>
      <p:sp>
        <p:nvSpPr>
          <p:cNvPr id="15" name="Text Placeholder 3">
            <a:extLst>
              <a:ext uri="{FF2B5EF4-FFF2-40B4-BE49-F238E27FC236}">
                <a16:creationId xmlns:a16="http://schemas.microsoft.com/office/drawing/2014/main" id="{3FB3CDD6-BAE5-4A39-9EF3-6E7F07E97C98}"/>
              </a:ext>
            </a:extLst>
          </p:cNvPr>
          <p:cNvSpPr>
            <a:spLocks noGrp="1"/>
          </p:cNvSpPr>
          <p:nvPr>
            <p:ph type="body" sz="half" idx="2"/>
          </p:nvPr>
        </p:nvSpPr>
        <p:spPr>
          <a:xfrm>
            <a:off x="643466" y="2894120"/>
            <a:ext cx="3517567" cy="1384917"/>
          </a:xfrm>
        </p:spPr>
        <p:txBody>
          <a:bodyPr>
            <a:normAutofit/>
          </a:bodyPr>
          <a:lstStyle/>
          <a:p>
            <a:pPr algn="ctr"/>
            <a:r>
              <a:rPr lang="en-US" sz="2000" dirty="0">
                <a:solidFill>
                  <a:schemeClr val="bg1"/>
                </a:solidFill>
                <a:latin typeface="+mj-lt"/>
              </a:rPr>
              <a:t>MODEL BUILDING</a:t>
            </a:r>
          </a:p>
          <a:p>
            <a:pPr algn="ctr"/>
            <a:endParaRPr lang="en-US" sz="2000" dirty="0">
              <a:solidFill>
                <a:schemeClr val="bg1"/>
              </a:solidFill>
              <a:latin typeface="+mj-lt"/>
            </a:endParaRPr>
          </a:p>
          <a:p>
            <a:pPr algn="ctr"/>
            <a:endParaRPr lang="en-US" sz="2000" dirty="0">
              <a:solidFill>
                <a:schemeClr val="bg1"/>
              </a:solidFill>
              <a:latin typeface="+mj-lt"/>
            </a:endParaRPr>
          </a:p>
          <a:p>
            <a:endParaRPr lang="en-US" sz="2000" dirty="0"/>
          </a:p>
        </p:txBody>
      </p:sp>
      <p:sp>
        <p:nvSpPr>
          <p:cNvPr id="4" name="TextBox 3">
            <a:extLst>
              <a:ext uri="{FF2B5EF4-FFF2-40B4-BE49-F238E27FC236}">
                <a16:creationId xmlns:a16="http://schemas.microsoft.com/office/drawing/2014/main" id="{ED5130B2-423D-4C20-AC12-B7426916B17E}"/>
              </a:ext>
            </a:extLst>
          </p:cNvPr>
          <p:cNvSpPr txBox="1"/>
          <p:nvPr/>
        </p:nvSpPr>
        <p:spPr>
          <a:xfrm>
            <a:off x="5133712" y="228628"/>
            <a:ext cx="4991100" cy="2862322"/>
          </a:xfrm>
          <a:prstGeom prst="rect">
            <a:avLst/>
          </a:prstGeom>
          <a:noFill/>
        </p:spPr>
        <p:txBody>
          <a:bodyPr wrap="square" rtlCol="0">
            <a:spAutoFit/>
          </a:bodyPr>
          <a:lstStyle/>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
        <p:nvSpPr>
          <p:cNvPr id="3" name="TextBox 2">
            <a:extLst>
              <a:ext uri="{FF2B5EF4-FFF2-40B4-BE49-F238E27FC236}">
                <a16:creationId xmlns:a16="http://schemas.microsoft.com/office/drawing/2014/main" id="{FB0794AF-8D99-43F2-B100-5FA6E0422AAC}"/>
              </a:ext>
            </a:extLst>
          </p:cNvPr>
          <p:cNvSpPr txBox="1"/>
          <p:nvPr/>
        </p:nvSpPr>
        <p:spPr>
          <a:xfrm flipH="1">
            <a:off x="4647371" y="617774"/>
            <a:ext cx="4480562" cy="369332"/>
          </a:xfrm>
          <a:prstGeom prst="rect">
            <a:avLst/>
          </a:prstGeom>
          <a:noFill/>
        </p:spPr>
        <p:txBody>
          <a:bodyPr wrap="square" rtlCol="0">
            <a:spAutoFit/>
          </a:bodyPr>
          <a:lstStyle/>
          <a:p>
            <a:r>
              <a:rPr lang="en-US" b="1" dirty="0"/>
              <a:t>  Linear Regression Model:</a:t>
            </a:r>
          </a:p>
        </p:txBody>
      </p:sp>
      <p:sp>
        <p:nvSpPr>
          <p:cNvPr id="7" name="TextBox 6">
            <a:extLst>
              <a:ext uri="{FF2B5EF4-FFF2-40B4-BE49-F238E27FC236}">
                <a16:creationId xmlns:a16="http://schemas.microsoft.com/office/drawing/2014/main" id="{A7317C50-82E6-4ACE-AB0D-749654FC05CC}"/>
              </a:ext>
            </a:extLst>
          </p:cNvPr>
          <p:cNvSpPr txBox="1"/>
          <p:nvPr/>
        </p:nvSpPr>
        <p:spPr>
          <a:xfrm>
            <a:off x="4786503" y="3457078"/>
            <a:ext cx="2897257" cy="369332"/>
          </a:xfrm>
          <a:prstGeom prst="rect">
            <a:avLst/>
          </a:prstGeom>
          <a:noFill/>
        </p:spPr>
        <p:txBody>
          <a:bodyPr wrap="square" rtlCol="0">
            <a:spAutoFit/>
          </a:bodyPr>
          <a:lstStyle/>
          <a:p>
            <a:r>
              <a:rPr lang="en-US" b="1" dirty="0"/>
              <a:t>Ridge Regression Model:</a:t>
            </a:r>
          </a:p>
        </p:txBody>
      </p:sp>
      <p:pic>
        <p:nvPicPr>
          <p:cNvPr id="3074" name="Picture 2" descr="Image preview">
            <a:extLst>
              <a:ext uri="{FF2B5EF4-FFF2-40B4-BE49-F238E27FC236}">
                <a16:creationId xmlns:a16="http://schemas.microsoft.com/office/drawing/2014/main" id="{BFA9794B-7EA2-4E8D-BF0F-51C8C1998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502" y="1277243"/>
            <a:ext cx="6505893" cy="21126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preview">
            <a:extLst>
              <a:ext uri="{FF2B5EF4-FFF2-40B4-BE49-F238E27FC236}">
                <a16:creationId xmlns:a16="http://schemas.microsoft.com/office/drawing/2014/main" id="{9ADA921B-92A3-4AB4-A9D6-6EBDB7B3F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514" y="4069205"/>
            <a:ext cx="6505893" cy="173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6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A02F235-0F52-48EC-9CFD-9F56126206E6}"/>
              </a:ext>
            </a:extLst>
          </p:cNvPr>
          <p:cNvSpPr>
            <a:spLocks noGrp="1"/>
          </p:cNvSpPr>
          <p:nvPr>
            <p:ph type="body" sz="half" idx="2"/>
          </p:nvPr>
        </p:nvSpPr>
        <p:spPr>
          <a:xfrm>
            <a:off x="643465" y="2991776"/>
            <a:ext cx="3517567" cy="3115780"/>
          </a:xfrm>
        </p:spPr>
        <p:txBody>
          <a:bodyPr>
            <a:normAutofit/>
          </a:bodyPr>
          <a:lstStyle/>
          <a:p>
            <a:pPr algn="ctr"/>
            <a:r>
              <a:rPr lang="en-US" sz="2000" dirty="0">
                <a:solidFill>
                  <a:schemeClr val="bg1"/>
                </a:solidFill>
                <a:latin typeface="+mj-lt"/>
              </a:rPr>
              <a:t>MODEL BUILDING</a:t>
            </a:r>
          </a:p>
          <a:p>
            <a:pPr algn="ctr"/>
            <a:endParaRPr lang="en-US" sz="2000" dirty="0">
              <a:solidFill>
                <a:schemeClr val="bg1"/>
              </a:solidFill>
              <a:latin typeface="+mj-lt"/>
            </a:endParaRPr>
          </a:p>
          <a:p>
            <a:pPr algn="ctr"/>
            <a:endParaRPr lang="en-US" sz="2000" dirty="0">
              <a:solidFill>
                <a:schemeClr val="bg1"/>
              </a:solidFill>
              <a:latin typeface="+mj-lt"/>
            </a:endParaRPr>
          </a:p>
          <a:p>
            <a:endParaRPr lang="en-US" sz="2000" dirty="0"/>
          </a:p>
          <a:p>
            <a:endParaRPr lang="en-US" sz="2000" dirty="0"/>
          </a:p>
        </p:txBody>
      </p:sp>
      <p:sp>
        <p:nvSpPr>
          <p:cNvPr id="6" name="TextBox 5">
            <a:extLst>
              <a:ext uri="{FF2B5EF4-FFF2-40B4-BE49-F238E27FC236}">
                <a16:creationId xmlns:a16="http://schemas.microsoft.com/office/drawing/2014/main" id="{09F4D06C-7A8C-4126-B9C2-C3094C1C2906}"/>
              </a:ext>
            </a:extLst>
          </p:cNvPr>
          <p:cNvSpPr txBox="1"/>
          <p:nvPr/>
        </p:nvSpPr>
        <p:spPr>
          <a:xfrm>
            <a:off x="5235425" y="601717"/>
            <a:ext cx="2225866" cy="369332"/>
          </a:xfrm>
          <a:prstGeom prst="rect">
            <a:avLst/>
          </a:prstGeom>
          <a:noFill/>
        </p:spPr>
        <p:txBody>
          <a:bodyPr wrap="none" rtlCol="0">
            <a:spAutoFit/>
          </a:bodyPr>
          <a:lstStyle/>
          <a:p>
            <a:r>
              <a:rPr lang="en-US" b="1" dirty="0"/>
              <a:t>Decision Tree Model:</a:t>
            </a:r>
          </a:p>
        </p:txBody>
      </p:sp>
      <p:pic>
        <p:nvPicPr>
          <p:cNvPr id="8" name="Picture 8" descr="Image preview">
            <a:extLst>
              <a:ext uri="{FF2B5EF4-FFF2-40B4-BE49-F238E27FC236}">
                <a16:creationId xmlns:a16="http://schemas.microsoft.com/office/drawing/2014/main" id="{66CE6646-4DC4-4D07-949E-8D35DF55D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425" y="1301892"/>
            <a:ext cx="6725684" cy="178953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preview">
            <a:extLst>
              <a:ext uri="{FF2B5EF4-FFF2-40B4-BE49-F238E27FC236}">
                <a16:creationId xmlns:a16="http://schemas.microsoft.com/office/drawing/2014/main" id="{5D0893D0-826A-435E-93F9-911F652C4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942" y="3714775"/>
            <a:ext cx="7294849" cy="2561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814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E5C5947-AD69-409B-92C2-7B354AF46673}"/>
              </a:ext>
            </a:extLst>
          </p:cNvPr>
          <p:cNvSpPr>
            <a:spLocks noGrp="1"/>
          </p:cNvSpPr>
          <p:nvPr>
            <p:ph type="body" sz="half" idx="2"/>
          </p:nvPr>
        </p:nvSpPr>
        <p:spPr/>
        <p:txBody>
          <a:bodyPr>
            <a:normAutofit/>
          </a:bodyPr>
          <a:lstStyle/>
          <a:p>
            <a:pPr algn="ctr"/>
            <a:r>
              <a:rPr lang="en-US" sz="2000" dirty="0"/>
              <a:t>VISUALIZATIONS</a:t>
            </a:r>
          </a:p>
        </p:txBody>
      </p:sp>
      <p:pic>
        <p:nvPicPr>
          <p:cNvPr id="6146" name="Picture 2" descr="Image preview">
            <a:extLst>
              <a:ext uri="{FF2B5EF4-FFF2-40B4-BE49-F238E27FC236}">
                <a16:creationId xmlns:a16="http://schemas.microsoft.com/office/drawing/2014/main" id="{BD6EE089-3588-4AE0-BC8E-D89E57F25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337" y="625480"/>
            <a:ext cx="3760664" cy="241757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preview">
            <a:extLst>
              <a:ext uri="{FF2B5EF4-FFF2-40B4-BE49-F238E27FC236}">
                <a16:creationId xmlns:a16="http://schemas.microsoft.com/office/drawing/2014/main" id="{900F44F8-CD1A-4178-B981-B482B49F9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337" y="3587439"/>
            <a:ext cx="6841724" cy="243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551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F92A27-E864-4941-847F-445B6D32AE11}"/>
              </a:ext>
            </a:extLst>
          </p:cNvPr>
          <p:cNvSpPr>
            <a:spLocks noGrp="1"/>
          </p:cNvSpPr>
          <p:nvPr>
            <p:ph type="body" sz="half" idx="2"/>
          </p:nvPr>
        </p:nvSpPr>
        <p:spPr/>
        <p:txBody>
          <a:bodyPr>
            <a:normAutofit/>
          </a:bodyPr>
          <a:lstStyle/>
          <a:p>
            <a:pPr algn="ctr"/>
            <a:r>
              <a:rPr lang="en-US" sz="2000" dirty="0"/>
              <a:t>VISUALIZATIONS</a:t>
            </a:r>
          </a:p>
        </p:txBody>
      </p:sp>
      <p:pic>
        <p:nvPicPr>
          <p:cNvPr id="7170" name="Picture 2" descr="Image preview">
            <a:extLst>
              <a:ext uri="{FF2B5EF4-FFF2-40B4-BE49-F238E27FC236}">
                <a16:creationId xmlns:a16="http://schemas.microsoft.com/office/drawing/2014/main" id="{F9A51C82-49D9-45BB-B643-964D46D0B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181" y="1100830"/>
            <a:ext cx="7201681" cy="4226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099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0E38-F06D-4F2F-8C1B-057102202E75}"/>
              </a:ext>
            </a:extLst>
          </p:cNvPr>
          <p:cNvSpPr>
            <a:spLocks noGrp="1"/>
          </p:cNvSpPr>
          <p:nvPr>
            <p:ph type="title"/>
          </p:nvPr>
        </p:nvSpPr>
        <p:spPr/>
        <p:txBody>
          <a:bodyPr>
            <a:normAutofit/>
          </a:bodyPr>
          <a:lstStyle/>
          <a:p>
            <a:pPr algn="ctr"/>
            <a:r>
              <a:rPr lang="en-US" sz="2000" dirty="0"/>
              <a:t>TAKEAWAYS</a:t>
            </a:r>
          </a:p>
        </p:txBody>
      </p:sp>
      <p:sp>
        <p:nvSpPr>
          <p:cNvPr id="3" name="Content Placeholder 2">
            <a:extLst>
              <a:ext uri="{FF2B5EF4-FFF2-40B4-BE49-F238E27FC236}">
                <a16:creationId xmlns:a16="http://schemas.microsoft.com/office/drawing/2014/main" id="{8F17BD0E-9DFA-49F4-9539-6D829DBF3C82}"/>
              </a:ext>
            </a:extLst>
          </p:cNvPr>
          <p:cNvSpPr>
            <a:spLocks noGrp="1"/>
          </p:cNvSpPr>
          <p:nvPr>
            <p:ph idx="1"/>
          </p:nvPr>
        </p:nvSpPr>
        <p:spPr/>
        <p:txBody>
          <a:bodyPr>
            <a:normAutofit/>
          </a:bodyPr>
          <a:lstStyle/>
          <a:p>
            <a:pPr marL="201168" lvl="1" indent="0">
              <a:buNone/>
            </a:pPr>
            <a:endParaRPr lang="en-US" dirty="0"/>
          </a:p>
          <a:p>
            <a:pPr>
              <a:buFont typeface="Arial" panose="020B0604020202020204" pitchFamily="34" charset="0"/>
              <a:buChar char="•"/>
            </a:pPr>
            <a:r>
              <a:rPr lang="en-US" dirty="0"/>
              <a:t>Inventory Management</a:t>
            </a:r>
          </a:p>
          <a:p>
            <a:pPr>
              <a:buFont typeface="Arial" panose="020B0604020202020204" pitchFamily="34" charset="0"/>
              <a:buChar char="•"/>
            </a:pPr>
            <a:r>
              <a:rPr lang="en-US" dirty="0"/>
              <a:t>Item Visibility</a:t>
            </a:r>
          </a:p>
          <a:p>
            <a:pPr>
              <a:buFont typeface="Arial" panose="020B0604020202020204" pitchFamily="34" charset="0"/>
              <a:buChar char="•"/>
            </a:pPr>
            <a:r>
              <a:rPr lang="en-US" dirty="0"/>
              <a:t>Determining the layout of the outlet</a:t>
            </a:r>
          </a:p>
          <a:p>
            <a:pPr>
              <a:buFont typeface="Arial" panose="020B0604020202020204" pitchFamily="34" charset="0"/>
              <a:buChar char="•"/>
            </a:pPr>
            <a:r>
              <a:rPr lang="en-US" sz="1800" dirty="0"/>
              <a:t>Location</a:t>
            </a:r>
          </a:p>
          <a:p>
            <a:pPr>
              <a:buFont typeface="Arial" panose="020B0604020202020204" pitchFamily="34" charset="0"/>
              <a:buChar char="•"/>
            </a:pPr>
            <a:r>
              <a:rPr lang="en-US" sz="1800" dirty="0"/>
              <a:t>Population Density</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116915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EED65EC-D87C-4302-9743-9364C89C0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8984" y="1778010"/>
            <a:ext cx="5928344" cy="3364334"/>
          </a:xfrm>
          <a:prstGeom prst="rect">
            <a:avLst/>
          </a:prstGeom>
          <a:noFill/>
        </p:spPr>
      </p:pic>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643465" y="1778010"/>
            <a:ext cx="3517567" cy="3064505"/>
          </a:xfrm>
        </p:spPr>
        <p:txBody>
          <a:bodyPr>
            <a:noAutofit/>
          </a:bodyPr>
          <a:lstStyle/>
          <a:p>
            <a:pPr>
              <a:lnSpc>
                <a:spcPct val="90000"/>
              </a:lnSpc>
            </a:pPr>
            <a:r>
              <a:rPr lang="en-US" b="1" dirty="0">
                <a:effectLst>
                  <a:outerShdw blurRad="38100" dist="38100" dir="2700000" algn="tl">
                    <a:srgbClr val="000000">
                      <a:alpha val="43137"/>
                    </a:srgbClr>
                  </a:outerShdw>
                </a:effectLst>
              </a:rPr>
              <a:t>CONTENT	</a:t>
            </a:r>
          </a:p>
          <a:p>
            <a:pPr marL="342900" indent="-342900">
              <a:lnSpc>
                <a:spcPct val="90000"/>
              </a:lnSpc>
              <a:buClr>
                <a:schemeClr val="tx1"/>
              </a:buClr>
              <a:buFont typeface="Wingdings" panose="05000000000000000000" pitchFamily="2" charset="2"/>
              <a:buChar char="§"/>
            </a:pPr>
            <a:r>
              <a:rPr lang="en-US" dirty="0"/>
              <a:t>The Problem</a:t>
            </a:r>
          </a:p>
          <a:p>
            <a:pPr marL="800100" lvl="1" indent="-342900">
              <a:lnSpc>
                <a:spcPct val="90000"/>
              </a:lnSpc>
              <a:buClr>
                <a:schemeClr val="tx1"/>
              </a:buClr>
              <a:buFont typeface="Wingdings" panose="05000000000000000000" pitchFamily="2" charset="2"/>
              <a:buChar char="§"/>
            </a:pPr>
            <a:r>
              <a:rPr lang="en-US" sz="1800" dirty="0">
                <a:solidFill>
                  <a:srgbClr val="FFFFFF"/>
                </a:solidFill>
              </a:rPr>
              <a:t>Impact</a:t>
            </a:r>
          </a:p>
          <a:p>
            <a:pPr marL="800100" lvl="1" indent="-342900">
              <a:lnSpc>
                <a:spcPct val="90000"/>
              </a:lnSpc>
              <a:buClr>
                <a:schemeClr val="tx1"/>
              </a:buClr>
              <a:buFont typeface="Wingdings" panose="05000000000000000000" pitchFamily="2" charset="2"/>
              <a:buChar char="§"/>
            </a:pPr>
            <a:r>
              <a:rPr lang="en-US" sz="1800" dirty="0">
                <a:solidFill>
                  <a:srgbClr val="FFFFFF"/>
                </a:solidFill>
              </a:rPr>
              <a:t>Value Generation</a:t>
            </a:r>
          </a:p>
          <a:p>
            <a:pPr marL="342900" indent="-342900">
              <a:lnSpc>
                <a:spcPct val="90000"/>
              </a:lnSpc>
              <a:buClr>
                <a:schemeClr val="tx1"/>
              </a:buClr>
              <a:buFont typeface="Wingdings" panose="05000000000000000000" pitchFamily="2" charset="2"/>
              <a:buChar char="§"/>
            </a:pPr>
            <a:r>
              <a:rPr lang="en-US" dirty="0"/>
              <a:t>The general approach</a:t>
            </a:r>
          </a:p>
          <a:p>
            <a:pPr marL="800100" lvl="1" indent="-342900">
              <a:lnSpc>
                <a:spcPct val="90000"/>
              </a:lnSpc>
              <a:buClr>
                <a:schemeClr val="tx1"/>
              </a:buClr>
              <a:buFont typeface="Wingdings" panose="05000000000000000000" pitchFamily="2" charset="2"/>
              <a:buChar char="§"/>
            </a:pPr>
            <a:r>
              <a:rPr lang="en-US" sz="1800" dirty="0">
                <a:solidFill>
                  <a:srgbClr val="FFFFFF"/>
                </a:solidFill>
              </a:rPr>
              <a:t>Hypothesis Generation</a:t>
            </a:r>
          </a:p>
          <a:p>
            <a:pPr marL="800100" lvl="1" indent="-342900">
              <a:lnSpc>
                <a:spcPct val="90000"/>
              </a:lnSpc>
              <a:buClr>
                <a:schemeClr val="tx1"/>
              </a:buClr>
              <a:buFont typeface="Wingdings" panose="05000000000000000000" pitchFamily="2" charset="2"/>
              <a:buChar char="§"/>
            </a:pPr>
            <a:r>
              <a:rPr lang="en-US" sz="1800" dirty="0">
                <a:solidFill>
                  <a:srgbClr val="FFFFFF"/>
                </a:solidFill>
              </a:rPr>
              <a:t>Data Exploration</a:t>
            </a:r>
          </a:p>
          <a:p>
            <a:pPr marL="800100" lvl="1" indent="-342900">
              <a:lnSpc>
                <a:spcPct val="90000"/>
              </a:lnSpc>
              <a:buClr>
                <a:schemeClr val="tx1"/>
              </a:buClr>
              <a:buFont typeface="Wingdings" panose="05000000000000000000" pitchFamily="2" charset="2"/>
              <a:buChar char="§"/>
            </a:pPr>
            <a:r>
              <a:rPr lang="en-US" sz="1800" dirty="0">
                <a:solidFill>
                  <a:srgbClr val="FFFFFF"/>
                </a:solidFill>
              </a:rPr>
              <a:t>Data Cleaning</a:t>
            </a:r>
          </a:p>
          <a:p>
            <a:pPr marL="800100" lvl="1" indent="-342900">
              <a:lnSpc>
                <a:spcPct val="90000"/>
              </a:lnSpc>
              <a:buClr>
                <a:schemeClr val="tx1"/>
              </a:buClr>
              <a:buFont typeface="Wingdings" panose="05000000000000000000" pitchFamily="2" charset="2"/>
              <a:buChar char="§"/>
            </a:pPr>
            <a:r>
              <a:rPr lang="en-US" sz="1800" dirty="0">
                <a:solidFill>
                  <a:srgbClr val="FFFFFF"/>
                </a:solidFill>
              </a:rPr>
              <a:t>Feature Engineering</a:t>
            </a:r>
          </a:p>
          <a:p>
            <a:pPr marL="800100" lvl="1" indent="-342900">
              <a:lnSpc>
                <a:spcPct val="90000"/>
              </a:lnSpc>
              <a:buClr>
                <a:schemeClr val="tx1"/>
              </a:buClr>
              <a:buFont typeface="Wingdings" panose="05000000000000000000" pitchFamily="2" charset="2"/>
              <a:buChar char="§"/>
            </a:pPr>
            <a:r>
              <a:rPr lang="en-US" sz="1800" dirty="0">
                <a:solidFill>
                  <a:srgbClr val="FFFFFF"/>
                </a:solidFill>
              </a:rPr>
              <a:t>Model building</a:t>
            </a:r>
          </a:p>
          <a:p>
            <a:pPr marL="342900" indent="-342900">
              <a:lnSpc>
                <a:spcPct val="90000"/>
              </a:lnSpc>
              <a:buClr>
                <a:schemeClr val="tx1"/>
              </a:buClr>
              <a:buFont typeface="Wingdings" panose="05000000000000000000" pitchFamily="2" charset="2"/>
              <a:buChar char="§"/>
            </a:pPr>
            <a:r>
              <a:rPr lang="en-US" dirty="0"/>
              <a:t>Takeaways</a:t>
            </a:r>
          </a:p>
          <a:p>
            <a:pPr lvl="1">
              <a:lnSpc>
                <a:spcPct val="90000"/>
              </a:lnSpc>
              <a:buClr>
                <a:schemeClr val="tx1"/>
              </a:buClr>
            </a:pPr>
            <a:endParaRPr lang="en-US" sz="1800" dirty="0">
              <a:solidFill>
                <a:srgbClr val="FFFFFF"/>
              </a:solidFill>
            </a:endParaRPr>
          </a:p>
          <a:p>
            <a:pPr lvl="1">
              <a:lnSpc>
                <a:spcPct val="90000"/>
              </a:lnSpc>
              <a:buClr>
                <a:schemeClr val="tx1"/>
              </a:buClr>
            </a:pPr>
            <a:endParaRPr lang="en-US" sz="1800"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9826E5-DFA6-4E86-96B4-ACD2364D5135}"/>
              </a:ext>
            </a:extLst>
          </p:cNvPr>
          <p:cNvSpPr txBox="1"/>
          <p:nvPr/>
        </p:nvSpPr>
        <p:spPr>
          <a:xfrm>
            <a:off x="5309841" y="2341206"/>
            <a:ext cx="2760956" cy="954107"/>
          </a:xfrm>
          <a:prstGeom prst="rect">
            <a:avLst/>
          </a:prstGeom>
          <a:noFill/>
        </p:spPr>
        <p:txBody>
          <a:bodyPr wrap="square" rtlCol="0">
            <a:spAutoFit/>
          </a:bodyPr>
          <a:lstStyle/>
          <a:p>
            <a:r>
              <a:rPr lang="en-US" sz="2800" dirty="0"/>
              <a:t>Thank you!!</a:t>
            </a:r>
          </a:p>
          <a:p>
            <a:endParaRPr lang="en-US" sz="2800" dirty="0"/>
          </a:p>
        </p:txBody>
      </p:sp>
      <p:sp>
        <p:nvSpPr>
          <p:cNvPr id="3" name="TextBox 2">
            <a:extLst>
              <a:ext uri="{FF2B5EF4-FFF2-40B4-BE49-F238E27FC236}">
                <a16:creationId xmlns:a16="http://schemas.microsoft.com/office/drawing/2014/main" id="{945C1CF3-2AC6-4DCF-B59C-9E2B5A396E6E}"/>
              </a:ext>
            </a:extLst>
          </p:cNvPr>
          <p:cNvSpPr txBox="1"/>
          <p:nvPr/>
        </p:nvSpPr>
        <p:spPr>
          <a:xfrm>
            <a:off x="612559" y="594804"/>
            <a:ext cx="10129422" cy="369332"/>
          </a:xfrm>
          <a:prstGeom prst="rect">
            <a:avLst/>
          </a:prstGeom>
          <a:noFill/>
        </p:spPr>
        <p:txBody>
          <a:bodyPr wrap="square" rtlCol="0">
            <a:spAutoFit/>
          </a:bodyPr>
          <a:lstStyle/>
          <a:p>
            <a:pPr algn="ctr"/>
            <a:r>
              <a:rPr lang="en-US" dirty="0"/>
              <a:t>Sources: </a:t>
            </a:r>
            <a:r>
              <a:rPr lang="en-US" dirty="0">
                <a:hlinkClick r:id="rId2"/>
              </a:rPr>
              <a:t>https://www.analyticsvidhya.com/blog/2016/02/bigmart-sales-solution-top-20/</a:t>
            </a:r>
            <a:endParaRPr lang="en-US" dirty="0"/>
          </a:p>
        </p:txBody>
      </p:sp>
    </p:spTree>
    <p:extLst>
      <p:ext uri="{BB962C8B-B14F-4D97-AF65-F5344CB8AC3E}">
        <p14:creationId xmlns:p14="http://schemas.microsoft.com/office/powerpoint/2010/main" val="3152097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8585-BA85-43A0-9B42-E78C51E04B0B}"/>
              </a:ext>
            </a:extLst>
          </p:cNvPr>
          <p:cNvSpPr>
            <a:spLocks noGrp="1"/>
          </p:cNvSpPr>
          <p:nvPr>
            <p:ph type="title"/>
          </p:nvPr>
        </p:nvSpPr>
        <p:spPr>
          <a:xfrm>
            <a:off x="643466" y="786383"/>
            <a:ext cx="3517567" cy="2471722"/>
          </a:xfrm>
        </p:spPr>
        <p:txBody>
          <a:bodyPr anchor="b">
            <a:normAutofit/>
          </a:bodyPr>
          <a:lstStyle/>
          <a:p>
            <a:pPr algn="ctr"/>
            <a:r>
              <a:rPr lang="en-US" sz="2000" dirty="0"/>
              <a:t>THE PROBLEM</a:t>
            </a:r>
          </a:p>
        </p:txBody>
      </p:sp>
      <p:sp>
        <p:nvSpPr>
          <p:cNvPr id="3" name="Content Placeholder 2">
            <a:extLst>
              <a:ext uri="{FF2B5EF4-FFF2-40B4-BE49-F238E27FC236}">
                <a16:creationId xmlns:a16="http://schemas.microsoft.com/office/drawing/2014/main" id="{549F57C8-56A1-4C68-9F66-6E7B1E31A659}"/>
              </a:ext>
            </a:extLst>
          </p:cNvPr>
          <p:cNvSpPr>
            <a:spLocks noGrp="1"/>
          </p:cNvSpPr>
          <p:nvPr>
            <p:ph idx="1"/>
          </p:nvPr>
        </p:nvSpPr>
        <p:spPr>
          <a:xfrm>
            <a:off x="5458984" y="417251"/>
            <a:ext cx="5928344" cy="5690306"/>
          </a:xfrm>
        </p:spPr>
        <p:txBody>
          <a:bodyPr>
            <a:noAutofit/>
          </a:bodyPr>
          <a:lstStyle/>
          <a:p>
            <a:pPr>
              <a:lnSpc>
                <a:spcPct val="100000"/>
              </a:lnSpc>
            </a:pPr>
            <a:r>
              <a:rPr lang="en-US" sz="1600" b="1" i="1" dirty="0"/>
              <a:t>PROBLEM STATEMENT </a:t>
            </a:r>
          </a:p>
          <a:p>
            <a:pPr>
              <a:lnSpc>
                <a:spcPct val="100000"/>
              </a:lnSpc>
            </a:pPr>
            <a:r>
              <a:rPr lang="en-US" sz="1600" dirty="0"/>
              <a:t>The data scientists at </a:t>
            </a:r>
            <a:r>
              <a:rPr lang="en-US" sz="1600" dirty="0" err="1"/>
              <a:t>BigMart</a:t>
            </a:r>
            <a:r>
              <a:rPr lang="en-US" sz="1600" dirty="0"/>
              <a:t> have gathered 2013 sales data for 1559 items across 10 stores in various cities. Also, certain attributes for every item and store have been defined. The aim is to build a predictive model and find out the sales of every item at a specific store. Using this model, </a:t>
            </a:r>
            <a:r>
              <a:rPr lang="en-US" sz="1600" dirty="0" err="1"/>
              <a:t>BigMart</a:t>
            </a:r>
            <a:r>
              <a:rPr lang="en-US" sz="1600" dirty="0"/>
              <a:t> will try to understand the properties of products and stores which play a vital role in expanding sales.</a:t>
            </a:r>
          </a:p>
          <a:p>
            <a:pPr marL="0" indent="0">
              <a:lnSpc>
                <a:spcPct val="100000"/>
              </a:lnSpc>
              <a:buNone/>
            </a:pPr>
            <a:r>
              <a:rPr lang="en-US" sz="1600" b="1" i="1" dirty="0"/>
              <a:t>VALUE GENERATION </a:t>
            </a:r>
          </a:p>
          <a:p>
            <a:pPr marL="0" indent="0">
              <a:lnSpc>
                <a:spcPct val="100000"/>
              </a:lnSpc>
              <a:buNone/>
            </a:pPr>
            <a:r>
              <a:rPr lang="en-US" sz="1600" dirty="0"/>
              <a:t>Sales data prediction will help the company determine assured revenue over the coming few months which will help in budgeting for multiple departments and in inventory management. It will also help decide a company’s investment into newer market trends/ products and customer retention. </a:t>
            </a:r>
          </a:p>
        </p:txBody>
      </p:sp>
    </p:spTree>
    <p:extLst>
      <p:ext uri="{BB962C8B-B14F-4D97-AF65-F5344CB8AC3E}">
        <p14:creationId xmlns:p14="http://schemas.microsoft.com/office/powerpoint/2010/main" val="1704149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E702B58-68C3-494D-9807-CD6BE1AF6EC3}"/>
              </a:ext>
            </a:extLst>
          </p:cNvPr>
          <p:cNvSpPr txBox="1"/>
          <p:nvPr/>
        </p:nvSpPr>
        <p:spPr>
          <a:xfrm>
            <a:off x="5458984" y="812799"/>
            <a:ext cx="5928344" cy="5294757"/>
          </a:xfrm>
          <a:prstGeom prst="rect">
            <a:avLst/>
          </a:prstGeom>
        </p:spPr>
        <p:txBody>
          <a:bodyPr vert="horz" lIns="0" tIns="45720" rIns="0" bIns="45720" rtlCol="0">
            <a:normAutofit fontScale="92500" lnSpcReduction="10000"/>
          </a:bodyPr>
          <a:lstStyle/>
          <a:p>
            <a:pPr marL="228600" indent="-228600">
              <a:lnSpc>
                <a:spcPct val="90000"/>
              </a:lnSpc>
              <a:spcAft>
                <a:spcPts val="600"/>
              </a:spcAft>
              <a:buFont typeface="Calibri" panose="020F0502020204030204" pitchFamily="34" charset="0"/>
              <a:buAutoNum type="arabicPeriod"/>
            </a:pPr>
            <a:r>
              <a:rPr lang="en-US" b="1" dirty="0">
                <a:solidFill>
                  <a:schemeClr val="tx1">
                    <a:lumMod val="75000"/>
                    <a:lumOff val="25000"/>
                  </a:schemeClr>
                </a:solidFill>
              </a:rPr>
              <a:t>STORE LEVEL HYPOTHESES: </a:t>
            </a:r>
          </a:p>
          <a:p>
            <a:pPr>
              <a:lnSpc>
                <a:spcPct val="90000"/>
              </a:lnSpc>
              <a:spcAft>
                <a:spcPts val="600"/>
              </a:spcAft>
            </a:pPr>
            <a:r>
              <a:rPr lang="en-US" dirty="0">
                <a:solidFill>
                  <a:schemeClr val="tx1">
                    <a:lumMod val="75000"/>
                    <a:lumOff val="25000"/>
                  </a:schemeClr>
                </a:solidFill>
              </a:rPr>
              <a:t> 	 a) City Type</a:t>
            </a:r>
          </a:p>
          <a:p>
            <a:pPr>
              <a:lnSpc>
                <a:spcPct val="90000"/>
              </a:lnSpc>
              <a:spcAft>
                <a:spcPts val="600"/>
              </a:spcAft>
            </a:pPr>
            <a:r>
              <a:rPr lang="en-US" dirty="0">
                <a:solidFill>
                  <a:schemeClr val="tx1">
                    <a:lumMod val="75000"/>
                    <a:lumOff val="25000"/>
                  </a:schemeClr>
                </a:solidFill>
              </a:rPr>
              <a:t>	 b) Population Density</a:t>
            </a:r>
          </a:p>
          <a:p>
            <a:pPr>
              <a:lnSpc>
                <a:spcPct val="90000"/>
              </a:lnSpc>
              <a:spcAft>
                <a:spcPts val="600"/>
              </a:spcAft>
            </a:pPr>
            <a:r>
              <a:rPr lang="en-US" dirty="0">
                <a:solidFill>
                  <a:schemeClr val="tx1">
                    <a:lumMod val="75000"/>
                    <a:lumOff val="25000"/>
                  </a:schemeClr>
                </a:solidFill>
              </a:rPr>
              <a:t>	 c) Store Capacity</a:t>
            </a:r>
          </a:p>
          <a:p>
            <a:pPr>
              <a:lnSpc>
                <a:spcPct val="90000"/>
              </a:lnSpc>
              <a:spcAft>
                <a:spcPts val="600"/>
              </a:spcAft>
            </a:pPr>
            <a:r>
              <a:rPr lang="en-US" dirty="0">
                <a:solidFill>
                  <a:schemeClr val="tx1">
                    <a:lumMod val="75000"/>
                    <a:lumOff val="25000"/>
                  </a:schemeClr>
                </a:solidFill>
              </a:rPr>
              <a:t>	 d) Competitors</a:t>
            </a:r>
          </a:p>
          <a:p>
            <a:pPr>
              <a:lnSpc>
                <a:spcPct val="90000"/>
              </a:lnSpc>
              <a:spcAft>
                <a:spcPts val="600"/>
              </a:spcAft>
            </a:pPr>
            <a:r>
              <a:rPr lang="en-US" dirty="0">
                <a:solidFill>
                  <a:schemeClr val="tx1">
                    <a:lumMod val="75000"/>
                    <a:lumOff val="25000"/>
                  </a:schemeClr>
                </a:solidFill>
              </a:rPr>
              <a:t>	 e) Marketing </a:t>
            </a:r>
          </a:p>
          <a:p>
            <a:pPr>
              <a:lnSpc>
                <a:spcPct val="90000"/>
              </a:lnSpc>
              <a:spcAft>
                <a:spcPts val="600"/>
              </a:spcAft>
            </a:pPr>
            <a:r>
              <a:rPr lang="en-US" dirty="0">
                <a:solidFill>
                  <a:schemeClr val="tx1">
                    <a:lumMod val="75000"/>
                    <a:lumOff val="25000"/>
                  </a:schemeClr>
                </a:solidFill>
              </a:rPr>
              <a:t> 	 f) Location</a:t>
            </a:r>
          </a:p>
          <a:p>
            <a:pPr>
              <a:lnSpc>
                <a:spcPct val="90000"/>
              </a:lnSpc>
              <a:spcAft>
                <a:spcPts val="600"/>
              </a:spcAft>
            </a:pPr>
            <a:r>
              <a:rPr lang="en-US" dirty="0">
                <a:solidFill>
                  <a:schemeClr val="tx1">
                    <a:lumMod val="75000"/>
                    <a:lumOff val="25000"/>
                  </a:schemeClr>
                </a:solidFill>
              </a:rPr>
              <a:t>	 g) Customer Behavior 	</a:t>
            </a:r>
          </a:p>
          <a:p>
            <a:pPr>
              <a:lnSpc>
                <a:spcPct val="90000"/>
              </a:lnSpc>
              <a:spcAft>
                <a:spcPts val="600"/>
              </a:spcAft>
            </a:pPr>
            <a:r>
              <a:rPr lang="en-US" dirty="0">
                <a:solidFill>
                  <a:schemeClr val="tx1">
                    <a:lumMod val="75000"/>
                    <a:lumOff val="25000"/>
                  </a:schemeClr>
                </a:solidFill>
              </a:rPr>
              <a:t>	 h) Ambiance</a:t>
            </a:r>
          </a:p>
          <a:p>
            <a:pPr>
              <a:lnSpc>
                <a:spcPct val="90000"/>
              </a:lnSpc>
              <a:spcAft>
                <a:spcPts val="600"/>
              </a:spcAft>
              <a:buFont typeface="Calibri" panose="020F0502020204030204" pitchFamily="34" charset="0"/>
            </a:pPr>
            <a:endParaRPr lang="en-US" dirty="0">
              <a:solidFill>
                <a:schemeClr val="tx1">
                  <a:lumMod val="75000"/>
                  <a:lumOff val="25000"/>
                </a:schemeClr>
              </a:solidFill>
            </a:endParaRPr>
          </a:p>
          <a:p>
            <a:pPr>
              <a:lnSpc>
                <a:spcPct val="90000"/>
              </a:lnSpc>
              <a:spcAft>
                <a:spcPts val="600"/>
              </a:spcAft>
              <a:buFont typeface="Calibri" panose="020F0502020204030204" pitchFamily="34" charset="0"/>
            </a:pPr>
            <a:r>
              <a:rPr lang="en-US" b="1" dirty="0">
                <a:solidFill>
                  <a:schemeClr val="tx1">
                    <a:lumMod val="75000"/>
                    <a:lumOff val="25000"/>
                  </a:schemeClr>
                </a:solidFill>
              </a:rPr>
              <a:t>2. PRODUCT LEVEL HYPOTHESES:</a:t>
            </a:r>
          </a:p>
          <a:p>
            <a:pPr>
              <a:lnSpc>
                <a:spcPct val="90000"/>
              </a:lnSpc>
              <a:spcAft>
                <a:spcPts val="600"/>
              </a:spcAft>
              <a:buFont typeface="Calibri" panose="020F0502020204030204" pitchFamily="34" charset="0"/>
            </a:pPr>
            <a:r>
              <a:rPr lang="en-US" dirty="0">
                <a:solidFill>
                  <a:schemeClr val="tx1">
                    <a:lumMod val="75000"/>
                    <a:lumOff val="25000"/>
                  </a:schemeClr>
                </a:solidFill>
              </a:rPr>
              <a:t>	 a) Brand</a:t>
            </a:r>
          </a:p>
          <a:p>
            <a:pPr>
              <a:lnSpc>
                <a:spcPct val="90000"/>
              </a:lnSpc>
              <a:spcAft>
                <a:spcPts val="600"/>
              </a:spcAft>
              <a:buFont typeface="Calibri" panose="020F0502020204030204" pitchFamily="34" charset="0"/>
            </a:pPr>
            <a:r>
              <a:rPr lang="en-US" dirty="0">
                <a:solidFill>
                  <a:schemeClr val="tx1">
                    <a:lumMod val="75000"/>
                    <a:lumOff val="25000"/>
                  </a:schemeClr>
                </a:solidFill>
              </a:rPr>
              <a:t>	 b) Packaging</a:t>
            </a:r>
          </a:p>
          <a:p>
            <a:pPr>
              <a:lnSpc>
                <a:spcPct val="90000"/>
              </a:lnSpc>
              <a:spcAft>
                <a:spcPts val="600"/>
              </a:spcAft>
              <a:buFont typeface="Calibri" panose="020F0502020204030204" pitchFamily="34" charset="0"/>
            </a:pPr>
            <a:r>
              <a:rPr lang="en-US" dirty="0">
                <a:solidFill>
                  <a:schemeClr val="tx1">
                    <a:lumMod val="75000"/>
                    <a:lumOff val="25000"/>
                  </a:schemeClr>
                </a:solidFill>
              </a:rPr>
              <a:t>	 c) Utility</a:t>
            </a:r>
          </a:p>
          <a:p>
            <a:pPr>
              <a:lnSpc>
                <a:spcPct val="90000"/>
              </a:lnSpc>
              <a:spcAft>
                <a:spcPts val="600"/>
              </a:spcAft>
              <a:buFont typeface="Calibri" panose="020F0502020204030204" pitchFamily="34" charset="0"/>
            </a:pPr>
            <a:r>
              <a:rPr lang="en-US" dirty="0">
                <a:solidFill>
                  <a:schemeClr val="tx1">
                    <a:lumMod val="75000"/>
                    <a:lumOff val="25000"/>
                  </a:schemeClr>
                </a:solidFill>
              </a:rPr>
              <a:t>	 d) Display Area</a:t>
            </a:r>
          </a:p>
          <a:p>
            <a:pPr>
              <a:lnSpc>
                <a:spcPct val="90000"/>
              </a:lnSpc>
              <a:spcAft>
                <a:spcPts val="600"/>
              </a:spcAft>
              <a:buFont typeface="Calibri" panose="020F0502020204030204" pitchFamily="34" charset="0"/>
            </a:pPr>
            <a:r>
              <a:rPr lang="en-US" dirty="0">
                <a:solidFill>
                  <a:schemeClr val="tx1">
                    <a:lumMod val="75000"/>
                    <a:lumOff val="25000"/>
                  </a:schemeClr>
                </a:solidFill>
              </a:rPr>
              <a:t>	 e) Visibility in Store</a:t>
            </a:r>
          </a:p>
          <a:p>
            <a:pPr>
              <a:lnSpc>
                <a:spcPct val="90000"/>
              </a:lnSpc>
              <a:spcAft>
                <a:spcPts val="600"/>
              </a:spcAft>
              <a:buFont typeface="Calibri" panose="020F0502020204030204" pitchFamily="34" charset="0"/>
            </a:pPr>
            <a:r>
              <a:rPr lang="en-US" dirty="0">
                <a:solidFill>
                  <a:schemeClr val="tx1">
                    <a:lumMod val="75000"/>
                    <a:lumOff val="25000"/>
                  </a:schemeClr>
                </a:solidFill>
              </a:rPr>
              <a:t>	 f) Advertising</a:t>
            </a:r>
          </a:p>
          <a:p>
            <a:pPr>
              <a:lnSpc>
                <a:spcPct val="90000"/>
              </a:lnSpc>
              <a:spcAft>
                <a:spcPts val="600"/>
              </a:spcAft>
              <a:buFont typeface="Calibri" panose="020F0502020204030204" pitchFamily="34" charset="0"/>
            </a:pPr>
            <a:r>
              <a:rPr lang="en-US" dirty="0">
                <a:solidFill>
                  <a:schemeClr val="tx1">
                    <a:lumMod val="75000"/>
                    <a:lumOff val="25000"/>
                  </a:schemeClr>
                </a:solidFill>
              </a:rPr>
              <a:t>	 g) Promotional Offers</a:t>
            </a:r>
          </a:p>
          <a:p>
            <a:pPr>
              <a:lnSpc>
                <a:spcPct val="90000"/>
              </a:lnSpc>
              <a:spcAft>
                <a:spcPts val="600"/>
              </a:spcAft>
              <a:buFont typeface="Calibri" panose="020F0502020204030204" pitchFamily="34" charset="0"/>
            </a:pPr>
            <a:endParaRPr lang="en-US" sz="1200" dirty="0">
              <a:solidFill>
                <a:schemeClr val="tx1">
                  <a:lumMod val="75000"/>
                  <a:lumOff val="25000"/>
                </a:schemeClr>
              </a:solidFill>
            </a:endParaRPr>
          </a:p>
        </p:txBody>
      </p:sp>
      <p:sp>
        <p:nvSpPr>
          <p:cNvPr id="15" name="Text Placeholder 3">
            <a:extLst>
              <a:ext uri="{FF2B5EF4-FFF2-40B4-BE49-F238E27FC236}">
                <a16:creationId xmlns:a16="http://schemas.microsoft.com/office/drawing/2014/main" id="{3FB3CDD6-BAE5-4A39-9EF3-6E7F07E97C98}"/>
              </a:ext>
            </a:extLst>
          </p:cNvPr>
          <p:cNvSpPr>
            <a:spLocks noGrp="1"/>
          </p:cNvSpPr>
          <p:nvPr>
            <p:ph type="body" sz="half" idx="2"/>
          </p:nvPr>
        </p:nvSpPr>
        <p:spPr>
          <a:xfrm>
            <a:off x="275208" y="1828800"/>
            <a:ext cx="4279037" cy="3462009"/>
          </a:xfrm>
        </p:spPr>
        <p:txBody>
          <a:bodyPr>
            <a:normAutofit/>
          </a:bodyPr>
          <a:lstStyle/>
          <a:p>
            <a:pPr algn="ctr"/>
            <a:r>
              <a:rPr lang="en-US" sz="2000" dirty="0">
                <a:solidFill>
                  <a:schemeClr val="bg1"/>
                </a:solidFill>
                <a:latin typeface="+mj-lt"/>
              </a:rPr>
              <a:t>HYPOTHESES GENERATION</a:t>
            </a:r>
          </a:p>
          <a:p>
            <a:endParaRPr lang="en-US" sz="2000" dirty="0"/>
          </a:p>
        </p:txBody>
      </p:sp>
      <p:pic>
        <p:nvPicPr>
          <p:cNvPr id="2" name="Picture 2" descr="Image for post">
            <a:extLst>
              <a:ext uri="{FF2B5EF4-FFF2-40B4-BE49-F238E27FC236}">
                <a16:creationId xmlns:a16="http://schemas.microsoft.com/office/drawing/2014/main" id="{F2FFAA36-1DE8-4EDD-856C-94176623A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20" y="2458710"/>
            <a:ext cx="4445425" cy="21395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1060BC-15D2-4CCE-827D-7994A978EF0B}"/>
              </a:ext>
            </a:extLst>
          </p:cNvPr>
          <p:cNvSpPr txBox="1"/>
          <p:nvPr/>
        </p:nvSpPr>
        <p:spPr>
          <a:xfrm>
            <a:off x="1165240" y="4598240"/>
            <a:ext cx="6094428" cy="369332"/>
          </a:xfrm>
          <a:prstGeom prst="rect">
            <a:avLst/>
          </a:prstGeom>
          <a:noFill/>
        </p:spPr>
        <p:txBody>
          <a:bodyPr wrap="square">
            <a:spAutoFit/>
          </a:bodyPr>
          <a:lstStyle/>
          <a:p>
            <a:r>
              <a:rPr lang="en-US" b="0" i="0" dirty="0">
                <a:solidFill>
                  <a:srgbClr val="757575"/>
                </a:solidFill>
                <a:effectLst/>
                <a:latin typeface="sohne"/>
              </a:rPr>
              <a:t>Source : </a:t>
            </a:r>
            <a:r>
              <a:rPr lang="en-US" b="0" i="1" u="sng" dirty="0">
                <a:effectLst/>
                <a:latin typeface="sohne"/>
                <a:hlinkClick r:id="rId3"/>
              </a:rPr>
              <a:t>Analytics Vidhya</a:t>
            </a:r>
            <a:endParaRPr lang="en-US" dirty="0"/>
          </a:p>
        </p:txBody>
      </p:sp>
    </p:spTree>
    <p:extLst>
      <p:ext uri="{BB962C8B-B14F-4D97-AF65-F5344CB8AC3E}">
        <p14:creationId xmlns:p14="http://schemas.microsoft.com/office/powerpoint/2010/main" val="2865603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6FFCC45-DA6F-4B11-8233-E94749D4492A}"/>
              </a:ext>
            </a:extLst>
          </p:cNvPr>
          <p:cNvSpPr>
            <a:spLocks noGrp="1"/>
          </p:cNvSpPr>
          <p:nvPr>
            <p:ph type="title"/>
          </p:nvPr>
        </p:nvSpPr>
        <p:spPr>
          <a:xfrm>
            <a:off x="643466" y="786383"/>
            <a:ext cx="3517567" cy="2093975"/>
          </a:xfrm>
        </p:spPr>
        <p:txBody>
          <a:bodyPr/>
          <a:lstStyle/>
          <a:p>
            <a:pPr algn="ctr"/>
            <a:r>
              <a:rPr lang="en-US" sz="2000" dirty="0">
                <a:solidFill>
                  <a:schemeClr val="bg1"/>
                </a:solidFill>
              </a:rPr>
              <a:t>Importing the data</a:t>
            </a:r>
            <a:br>
              <a:rPr lang="en-US" dirty="0">
                <a:solidFill>
                  <a:schemeClr val="bg1"/>
                </a:solidFill>
              </a:rPr>
            </a:br>
            <a:endParaRPr lang="en-US" dirty="0">
              <a:solidFill>
                <a:schemeClr val="bg1"/>
              </a:solidFill>
            </a:endParaRPr>
          </a:p>
        </p:txBody>
      </p:sp>
      <p:sp>
        <p:nvSpPr>
          <p:cNvPr id="8" name="TextBox 7">
            <a:extLst>
              <a:ext uri="{FF2B5EF4-FFF2-40B4-BE49-F238E27FC236}">
                <a16:creationId xmlns:a16="http://schemas.microsoft.com/office/drawing/2014/main" id="{FE702B58-68C3-494D-9807-CD6BE1AF6EC3}"/>
              </a:ext>
            </a:extLst>
          </p:cNvPr>
          <p:cNvSpPr txBox="1"/>
          <p:nvPr/>
        </p:nvSpPr>
        <p:spPr>
          <a:xfrm>
            <a:off x="5458984" y="812799"/>
            <a:ext cx="5928344" cy="5294757"/>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endParaRPr lang="en-US" sz="1200" dirty="0">
              <a:solidFill>
                <a:schemeClr val="tx1">
                  <a:lumMod val="75000"/>
                  <a:lumOff val="25000"/>
                </a:schemeClr>
              </a:solidFill>
            </a:endParaRPr>
          </a:p>
        </p:txBody>
      </p:sp>
      <p:sp>
        <p:nvSpPr>
          <p:cNvPr id="15" name="Text Placeholder 3">
            <a:extLst>
              <a:ext uri="{FF2B5EF4-FFF2-40B4-BE49-F238E27FC236}">
                <a16:creationId xmlns:a16="http://schemas.microsoft.com/office/drawing/2014/main" id="{3FB3CDD6-BAE5-4A39-9EF3-6E7F07E97C98}"/>
              </a:ext>
            </a:extLst>
          </p:cNvPr>
          <p:cNvSpPr>
            <a:spLocks noGrp="1"/>
          </p:cNvSpPr>
          <p:nvPr>
            <p:ph type="body" sz="half" idx="2"/>
          </p:nvPr>
        </p:nvSpPr>
        <p:spPr>
          <a:xfrm>
            <a:off x="643465" y="3043050"/>
            <a:ext cx="3517567" cy="3064505"/>
          </a:xfrm>
        </p:spPr>
        <p:txBody>
          <a:bodyPr>
            <a:normAutofit/>
          </a:bodyPr>
          <a:lstStyle/>
          <a:p>
            <a:endParaRPr lang="en-US" dirty="0">
              <a:solidFill>
                <a:schemeClr val="bg1"/>
              </a:solidFill>
              <a:latin typeface="+mj-lt"/>
            </a:endParaRPr>
          </a:p>
          <a:p>
            <a:endParaRPr lang="en-US" dirty="0"/>
          </a:p>
        </p:txBody>
      </p:sp>
      <p:pic>
        <p:nvPicPr>
          <p:cNvPr id="3" name="Picture 2">
            <a:extLst>
              <a:ext uri="{FF2B5EF4-FFF2-40B4-BE49-F238E27FC236}">
                <a16:creationId xmlns:a16="http://schemas.microsoft.com/office/drawing/2014/main" id="{3E23C20D-EBB3-4D3C-83DC-E6B7F004B5FE}"/>
              </a:ext>
            </a:extLst>
          </p:cNvPr>
          <p:cNvPicPr>
            <a:picLocks noChangeAspect="1"/>
          </p:cNvPicPr>
          <p:nvPr/>
        </p:nvPicPr>
        <p:blipFill>
          <a:blip r:embed="rId2"/>
          <a:stretch>
            <a:fillRect/>
          </a:stretch>
        </p:blipFill>
        <p:spPr>
          <a:xfrm>
            <a:off x="5027493" y="1651633"/>
            <a:ext cx="3429000" cy="1228725"/>
          </a:xfrm>
          <a:prstGeom prst="rect">
            <a:avLst/>
          </a:prstGeom>
        </p:spPr>
      </p:pic>
      <p:pic>
        <p:nvPicPr>
          <p:cNvPr id="4" name="Picture 3">
            <a:extLst>
              <a:ext uri="{FF2B5EF4-FFF2-40B4-BE49-F238E27FC236}">
                <a16:creationId xmlns:a16="http://schemas.microsoft.com/office/drawing/2014/main" id="{3B0911A1-FA8A-4C5E-BC32-8BBEACDC07BC}"/>
              </a:ext>
            </a:extLst>
          </p:cNvPr>
          <p:cNvPicPr>
            <a:picLocks noChangeAspect="1"/>
          </p:cNvPicPr>
          <p:nvPr/>
        </p:nvPicPr>
        <p:blipFill>
          <a:blip r:embed="rId3"/>
          <a:stretch>
            <a:fillRect/>
          </a:stretch>
        </p:blipFill>
        <p:spPr>
          <a:xfrm>
            <a:off x="5027493" y="3306457"/>
            <a:ext cx="4933950" cy="838200"/>
          </a:xfrm>
          <a:prstGeom prst="rect">
            <a:avLst/>
          </a:prstGeom>
        </p:spPr>
      </p:pic>
      <p:pic>
        <p:nvPicPr>
          <p:cNvPr id="5" name="Picture 4">
            <a:extLst>
              <a:ext uri="{FF2B5EF4-FFF2-40B4-BE49-F238E27FC236}">
                <a16:creationId xmlns:a16="http://schemas.microsoft.com/office/drawing/2014/main" id="{558939BB-1D3F-4265-AD84-7303B375CC35}"/>
              </a:ext>
            </a:extLst>
          </p:cNvPr>
          <p:cNvPicPr>
            <a:picLocks noChangeAspect="1"/>
          </p:cNvPicPr>
          <p:nvPr/>
        </p:nvPicPr>
        <p:blipFill>
          <a:blip r:embed="rId4"/>
          <a:stretch>
            <a:fillRect/>
          </a:stretch>
        </p:blipFill>
        <p:spPr>
          <a:xfrm>
            <a:off x="5027493" y="800633"/>
            <a:ext cx="6172200" cy="542925"/>
          </a:xfrm>
          <a:prstGeom prst="rect">
            <a:avLst/>
          </a:prstGeom>
        </p:spPr>
      </p:pic>
      <p:pic>
        <p:nvPicPr>
          <p:cNvPr id="6" name="Picture 2" descr="2. missing">
            <a:extLst>
              <a:ext uri="{FF2B5EF4-FFF2-40B4-BE49-F238E27FC236}">
                <a16:creationId xmlns:a16="http://schemas.microsoft.com/office/drawing/2014/main" id="{DD33B079-8510-4B5B-8672-D4FDB574D1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032" y="2818601"/>
            <a:ext cx="3429000" cy="2951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926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6FFCC45-DA6F-4B11-8233-E94749D4492A}"/>
              </a:ext>
            </a:extLst>
          </p:cNvPr>
          <p:cNvSpPr>
            <a:spLocks noGrp="1"/>
          </p:cNvSpPr>
          <p:nvPr>
            <p:ph type="title"/>
          </p:nvPr>
        </p:nvSpPr>
        <p:spPr>
          <a:xfrm>
            <a:off x="643466" y="786383"/>
            <a:ext cx="3517567" cy="2093975"/>
          </a:xfrm>
        </p:spPr>
        <p:txBody>
          <a:bodyPr/>
          <a:lstStyle/>
          <a:p>
            <a:br>
              <a:rPr lang="en-US" dirty="0">
                <a:solidFill>
                  <a:schemeClr val="bg1"/>
                </a:solidFill>
              </a:rPr>
            </a:br>
            <a:endParaRPr lang="en-US" dirty="0">
              <a:solidFill>
                <a:schemeClr val="bg1"/>
              </a:solidFill>
            </a:endParaRPr>
          </a:p>
        </p:txBody>
      </p:sp>
      <p:sp>
        <p:nvSpPr>
          <p:cNvPr id="8" name="TextBox 7">
            <a:extLst>
              <a:ext uri="{FF2B5EF4-FFF2-40B4-BE49-F238E27FC236}">
                <a16:creationId xmlns:a16="http://schemas.microsoft.com/office/drawing/2014/main" id="{FE702B58-68C3-494D-9807-CD6BE1AF6EC3}"/>
              </a:ext>
            </a:extLst>
          </p:cNvPr>
          <p:cNvSpPr txBox="1"/>
          <p:nvPr/>
        </p:nvSpPr>
        <p:spPr>
          <a:xfrm>
            <a:off x="5458984" y="812799"/>
            <a:ext cx="5928344" cy="5294757"/>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endParaRPr lang="en-US" sz="1200" dirty="0">
              <a:solidFill>
                <a:schemeClr val="tx1">
                  <a:lumMod val="75000"/>
                  <a:lumOff val="25000"/>
                </a:schemeClr>
              </a:solidFill>
            </a:endParaRPr>
          </a:p>
        </p:txBody>
      </p:sp>
      <p:sp>
        <p:nvSpPr>
          <p:cNvPr id="15" name="Text Placeholder 3">
            <a:extLst>
              <a:ext uri="{FF2B5EF4-FFF2-40B4-BE49-F238E27FC236}">
                <a16:creationId xmlns:a16="http://schemas.microsoft.com/office/drawing/2014/main" id="{3FB3CDD6-BAE5-4A39-9EF3-6E7F07E97C98}"/>
              </a:ext>
            </a:extLst>
          </p:cNvPr>
          <p:cNvSpPr>
            <a:spLocks noGrp="1"/>
          </p:cNvSpPr>
          <p:nvPr>
            <p:ph type="body" sz="half" idx="2"/>
          </p:nvPr>
        </p:nvSpPr>
        <p:spPr>
          <a:xfrm>
            <a:off x="643466" y="2623122"/>
            <a:ext cx="3517567" cy="964055"/>
          </a:xfrm>
        </p:spPr>
        <p:txBody>
          <a:bodyPr>
            <a:normAutofit/>
          </a:bodyPr>
          <a:lstStyle/>
          <a:p>
            <a:pPr algn="ctr"/>
            <a:r>
              <a:rPr lang="en-US" sz="2000" dirty="0">
                <a:solidFill>
                  <a:schemeClr val="bg1"/>
                </a:solidFill>
                <a:latin typeface="+mj-lt"/>
              </a:rPr>
              <a:t>DATA EXPLORATION</a:t>
            </a:r>
          </a:p>
          <a:p>
            <a:pPr algn="ctr"/>
            <a:endParaRPr lang="en-US" sz="2000" dirty="0">
              <a:solidFill>
                <a:schemeClr val="bg1"/>
              </a:solidFill>
              <a:latin typeface="+mj-lt"/>
            </a:endParaRPr>
          </a:p>
          <a:p>
            <a:endParaRPr lang="en-US" sz="2000" dirty="0"/>
          </a:p>
        </p:txBody>
      </p:sp>
      <p:pic>
        <p:nvPicPr>
          <p:cNvPr id="3" name="Picture 2" descr="A close up of a newspaper&#10;&#10;Description automatically generated">
            <a:extLst>
              <a:ext uri="{FF2B5EF4-FFF2-40B4-BE49-F238E27FC236}">
                <a16:creationId xmlns:a16="http://schemas.microsoft.com/office/drawing/2014/main" id="{07926903-F6D6-471C-8361-01586439F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750444"/>
            <a:ext cx="7391400" cy="2933700"/>
          </a:xfrm>
          <a:prstGeom prst="rect">
            <a:avLst/>
          </a:prstGeom>
        </p:spPr>
      </p:pic>
      <p:sp>
        <p:nvSpPr>
          <p:cNvPr id="2" name="TextBox 1">
            <a:extLst>
              <a:ext uri="{FF2B5EF4-FFF2-40B4-BE49-F238E27FC236}">
                <a16:creationId xmlns:a16="http://schemas.microsoft.com/office/drawing/2014/main" id="{6DF33857-8602-4DA5-B271-40DBB4ABF3C1}"/>
              </a:ext>
            </a:extLst>
          </p:cNvPr>
          <p:cNvSpPr txBox="1"/>
          <p:nvPr/>
        </p:nvSpPr>
        <p:spPr>
          <a:xfrm>
            <a:off x="4767580" y="323725"/>
            <a:ext cx="7152640" cy="369332"/>
          </a:xfrm>
          <a:prstGeom prst="rect">
            <a:avLst/>
          </a:prstGeom>
          <a:noFill/>
        </p:spPr>
        <p:txBody>
          <a:bodyPr wrap="square" rtlCol="0">
            <a:spAutoFit/>
          </a:bodyPr>
          <a:lstStyle/>
          <a:p>
            <a:r>
              <a:rPr lang="en-US" dirty="0"/>
              <a:t>The variables being considered are:</a:t>
            </a:r>
          </a:p>
        </p:txBody>
      </p:sp>
      <p:sp>
        <p:nvSpPr>
          <p:cNvPr id="5" name="TextBox 4">
            <a:extLst>
              <a:ext uri="{FF2B5EF4-FFF2-40B4-BE49-F238E27FC236}">
                <a16:creationId xmlns:a16="http://schemas.microsoft.com/office/drawing/2014/main" id="{23D119A5-BCC1-440F-BC5C-483E135AF2CE}"/>
              </a:ext>
            </a:extLst>
          </p:cNvPr>
          <p:cNvSpPr txBox="1"/>
          <p:nvPr/>
        </p:nvSpPr>
        <p:spPr>
          <a:xfrm>
            <a:off x="4823460" y="3741531"/>
            <a:ext cx="7040880" cy="369332"/>
          </a:xfrm>
          <a:prstGeom prst="rect">
            <a:avLst/>
          </a:prstGeom>
          <a:noFill/>
        </p:spPr>
        <p:txBody>
          <a:bodyPr wrap="square" rtlCol="0">
            <a:spAutoFit/>
          </a:bodyPr>
          <a:lstStyle/>
          <a:p>
            <a:r>
              <a:rPr lang="en-US" dirty="0"/>
              <a:t>The summary statistics are:</a:t>
            </a:r>
          </a:p>
        </p:txBody>
      </p:sp>
      <p:pic>
        <p:nvPicPr>
          <p:cNvPr id="7" name="Picture 6" descr="A picture containing graphical user interface&#10;&#10;Description automatically generated">
            <a:extLst>
              <a:ext uri="{FF2B5EF4-FFF2-40B4-BE49-F238E27FC236}">
                <a16:creationId xmlns:a16="http://schemas.microsoft.com/office/drawing/2014/main" id="{36080167-101C-4CAE-93EC-7DBA2ABC0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623" y="4066263"/>
            <a:ext cx="7391399" cy="2809492"/>
          </a:xfrm>
          <a:prstGeom prst="rect">
            <a:avLst/>
          </a:prstGeom>
        </p:spPr>
      </p:pic>
    </p:spTree>
    <p:extLst>
      <p:ext uri="{BB962C8B-B14F-4D97-AF65-F5344CB8AC3E}">
        <p14:creationId xmlns:p14="http://schemas.microsoft.com/office/powerpoint/2010/main" val="115738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6FFCC45-DA6F-4B11-8233-E94749D4492A}"/>
              </a:ext>
            </a:extLst>
          </p:cNvPr>
          <p:cNvSpPr>
            <a:spLocks noGrp="1"/>
          </p:cNvSpPr>
          <p:nvPr>
            <p:ph type="title"/>
          </p:nvPr>
        </p:nvSpPr>
        <p:spPr>
          <a:xfrm>
            <a:off x="643466" y="786383"/>
            <a:ext cx="3517567" cy="2093975"/>
          </a:xfrm>
        </p:spPr>
        <p:txBody>
          <a:bodyPr/>
          <a:lstStyle/>
          <a:p>
            <a:br>
              <a:rPr lang="en-US" dirty="0">
                <a:solidFill>
                  <a:schemeClr val="bg1"/>
                </a:solidFill>
              </a:rPr>
            </a:br>
            <a:endParaRPr lang="en-US" dirty="0">
              <a:solidFill>
                <a:schemeClr val="bg1"/>
              </a:solidFill>
            </a:endParaRPr>
          </a:p>
        </p:txBody>
      </p:sp>
      <p:sp>
        <p:nvSpPr>
          <p:cNvPr id="8" name="TextBox 7">
            <a:extLst>
              <a:ext uri="{FF2B5EF4-FFF2-40B4-BE49-F238E27FC236}">
                <a16:creationId xmlns:a16="http://schemas.microsoft.com/office/drawing/2014/main" id="{FE702B58-68C3-494D-9807-CD6BE1AF6EC3}"/>
              </a:ext>
            </a:extLst>
          </p:cNvPr>
          <p:cNvSpPr txBox="1"/>
          <p:nvPr/>
        </p:nvSpPr>
        <p:spPr>
          <a:xfrm>
            <a:off x="5458984" y="812799"/>
            <a:ext cx="5928344" cy="5294757"/>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endParaRPr lang="en-US" sz="1200" dirty="0">
              <a:solidFill>
                <a:schemeClr val="tx1">
                  <a:lumMod val="75000"/>
                  <a:lumOff val="25000"/>
                </a:schemeClr>
              </a:solidFill>
            </a:endParaRPr>
          </a:p>
        </p:txBody>
      </p:sp>
      <p:sp>
        <p:nvSpPr>
          <p:cNvPr id="15" name="Text Placeholder 3">
            <a:extLst>
              <a:ext uri="{FF2B5EF4-FFF2-40B4-BE49-F238E27FC236}">
                <a16:creationId xmlns:a16="http://schemas.microsoft.com/office/drawing/2014/main" id="{3FB3CDD6-BAE5-4A39-9EF3-6E7F07E97C98}"/>
              </a:ext>
            </a:extLst>
          </p:cNvPr>
          <p:cNvSpPr>
            <a:spLocks noGrp="1"/>
          </p:cNvSpPr>
          <p:nvPr>
            <p:ph type="body" sz="half" idx="2"/>
          </p:nvPr>
        </p:nvSpPr>
        <p:spPr>
          <a:xfrm>
            <a:off x="643466" y="1004700"/>
            <a:ext cx="3517567" cy="3064505"/>
          </a:xfrm>
        </p:spPr>
        <p:txBody>
          <a:bodyPr>
            <a:normAutofit/>
          </a:bodyPr>
          <a:lstStyle/>
          <a:p>
            <a:pPr algn="ctr"/>
            <a:r>
              <a:rPr lang="en-US" sz="2000" dirty="0">
                <a:solidFill>
                  <a:schemeClr val="bg1"/>
                </a:solidFill>
                <a:latin typeface="+mj-lt"/>
              </a:rPr>
              <a:t>DATA CLEANING</a:t>
            </a:r>
          </a:p>
          <a:p>
            <a:pPr algn="ctr"/>
            <a:r>
              <a:rPr lang="en-US" sz="2000" dirty="0">
                <a:solidFill>
                  <a:schemeClr val="bg1"/>
                </a:solidFill>
                <a:latin typeface="+mj-lt"/>
              </a:rPr>
              <a:t>Code:</a:t>
            </a:r>
          </a:p>
          <a:p>
            <a:pPr algn="ctr"/>
            <a:endParaRPr lang="en-US" sz="2000" dirty="0">
              <a:solidFill>
                <a:schemeClr val="bg1"/>
              </a:solidFill>
              <a:latin typeface="+mj-lt"/>
            </a:endParaRPr>
          </a:p>
          <a:p>
            <a:endParaRPr lang="en-US" sz="2000" dirty="0"/>
          </a:p>
        </p:txBody>
      </p:sp>
      <p:sp>
        <p:nvSpPr>
          <p:cNvPr id="4" name="TextBox 3">
            <a:extLst>
              <a:ext uri="{FF2B5EF4-FFF2-40B4-BE49-F238E27FC236}">
                <a16:creationId xmlns:a16="http://schemas.microsoft.com/office/drawing/2014/main" id="{ED5130B2-423D-4C20-AC12-B7426916B17E}"/>
              </a:ext>
            </a:extLst>
          </p:cNvPr>
          <p:cNvSpPr txBox="1"/>
          <p:nvPr/>
        </p:nvSpPr>
        <p:spPr>
          <a:xfrm>
            <a:off x="5133712" y="228628"/>
            <a:ext cx="4991100" cy="1200329"/>
          </a:xfrm>
          <a:prstGeom prst="rect">
            <a:avLst/>
          </a:prstGeom>
          <a:noFill/>
        </p:spPr>
        <p:txBody>
          <a:bodyPr wrap="square" rtlCol="0">
            <a:spAutoFit/>
          </a:bodyPr>
          <a:lstStyle/>
          <a:p>
            <a:r>
              <a:rPr lang="en-US" b="1" dirty="0"/>
              <a:t>Finding Attributes which consists of Missing Values:</a:t>
            </a:r>
          </a:p>
          <a:p>
            <a:r>
              <a:rPr lang="en-US" b="1" dirty="0"/>
              <a:t>Results:</a:t>
            </a:r>
          </a:p>
          <a:p>
            <a:endParaRPr lang="en-US" b="1" dirty="0"/>
          </a:p>
        </p:txBody>
      </p:sp>
      <p:pic>
        <p:nvPicPr>
          <p:cNvPr id="3" name="Picture 2">
            <a:extLst>
              <a:ext uri="{FF2B5EF4-FFF2-40B4-BE49-F238E27FC236}">
                <a16:creationId xmlns:a16="http://schemas.microsoft.com/office/drawing/2014/main" id="{6C9ED5E7-14BA-4C0B-92E4-1949554E85A1}"/>
              </a:ext>
            </a:extLst>
          </p:cNvPr>
          <p:cNvPicPr>
            <a:picLocks noChangeAspect="1"/>
          </p:cNvPicPr>
          <p:nvPr/>
        </p:nvPicPr>
        <p:blipFill>
          <a:blip r:embed="rId2"/>
          <a:stretch>
            <a:fillRect/>
          </a:stretch>
        </p:blipFill>
        <p:spPr>
          <a:xfrm>
            <a:off x="5133712" y="1184004"/>
            <a:ext cx="2897257" cy="2489950"/>
          </a:xfrm>
          <a:prstGeom prst="rect">
            <a:avLst/>
          </a:prstGeom>
        </p:spPr>
      </p:pic>
      <p:pic>
        <p:nvPicPr>
          <p:cNvPr id="6" name="Picture 5">
            <a:extLst>
              <a:ext uri="{FF2B5EF4-FFF2-40B4-BE49-F238E27FC236}">
                <a16:creationId xmlns:a16="http://schemas.microsoft.com/office/drawing/2014/main" id="{7FC967F3-3A74-46B0-B4EE-26EAC7FCD6DC}"/>
              </a:ext>
            </a:extLst>
          </p:cNvPr>
          <p:cNvPicPr>
            <a:picLocks noChangeAspect="1"/>
          </p:cNvPicPr>
          <p:nvPr/>
        </p:nvPicPr>
        <p:blipFill>
          <a:blip r:embed="rId3"/>
          <a:stretch>
            <a:fillRect/>
          </a:stretch>
        </p:blipFill>
        <p:spPr>
          <a:xfrm>
            <a:off x="643466" y="2028207"/>
            <a:ext cx="3705225" cy="285750"/>
          </a:xfrm>
          <a:prstGeom prst="rect">
            <a:avLst/>
          </a:prstGeom>
        </p:spPr>
      </p:pic>
      <p:pic>
        <p:nvPicPr>
          <p:cNvPr id="7" name="Picture 6">
            <a:extLst>
              <a:ext uri="{FF2B5EF4-FFF2-40B4-BE49-F238E27FC236}">
                <a16:creationId xmlns:a16="http://schemas.microsoft.com/office/drawing/2014/main" id="{7BE304DF-4ECD-4287-9B4A-725757B15525}"/>
              </a:ext>
            </a:extLst>
          </p:cNvPr>
          <p:cNvPicPr>
            <a:picLocks noChangeAspect="1"/>
          </p:cNvPicPr>
          <p:nvPr/>
        </p:nvPicPr>
        <p:blipFill>
          <a:blip r:embed="rId4"/>
          <a:stretch>
            <a:fillRect/>
          </a:stretch>
        </p:blipFill>
        <p:spPr>
          <a:xfrm>
            <a:off x="642221" y="3062993"/>
            <a:ext cx="3657600" cy="257175"/>
          </a:xfrm>
          <a:prstGeom prst="rect">
            <a:avLst/>
          </a:prstGeom>
        </p:spPr>
      </p:pic>
      <p:sp>
        <p:nvSpPr>
          <p:cNvPr id="10" name="TextBox 9">
            <a:extLst>
              <a:ext uri="{FF2B5EF4-FFF2-40B4-BE49-F238E27FC236}">
                <a16:creationId xmlns:a16="http://schemas.microsoft.com/office/drawing/2014/main" id="{353E9A53-D259-4585-A99B-F0C1FCB47CBE}"/>
              </a:ext>
            </a:extLst>
          </p:cNvPr>
          <p:cNvSpPr txBox="1"/>
          <p:nvPr/>
        </p:nvSpPr>
        <p:spPr>
          <a:xfrm>
            <a:off x="5133712" y="3636329"/>
            <a:ext cx="5218608" cy="1200329"/>
          </a:xfrm>
          <a:prstGeom prst="rect">
            <a:avLst/>
          </a:prstGeom>
          <a:noFill/>
        </p:spPr>
        <p:txBody>
          <a:bodyPr wrap="none" rtlCol="0">
            <a:spAutoFit/>
          </a:bodyPr>
          <a:lstStyle/>
          <a:p>
            <a:r>
              <a:rPr lang="en-US" b="1" dirty="0"/>
              <a:t>Finding Attributes which consists of Unique Values:</a:t>
            </a:r>
          </a:p>
          <a:p>
            <a:r>
              <a:rPr lang="en-US" b="1" dirty="0"/>
              <a:t>Results:</a:t>
            </a:r>
          </a:p>
          <a:p>
            <a:endParaRPr lang="en-US" b="1" dirty="0"/>
          </a:p>
          <a:p>
            <a:endParaRPr lang="en-US" dirty="0"/>
          </a:p>
        </p:txBody>
      </p:sp>
      <p:pic>
        <p:nvPicPr>
          <p:cNvPr id="11" name="Picture 10">
            <a:extLst>
              <a:ext uri="{FF2B5EF4-FFF2-40B4-BE49-F238E27FC236}">
                <a16:creationId xmlns:a16="http://schemas.microsoft.com/office/drawing/2014/main" id="{E8E0C348-2A71-4268-A56A-B774BB2A76FF}"/>
              </a:ext>
            </a:extLst>
          </p:cNvPr>
          <p:cNvPicPr>
            <a:picLocks noChangeAspect="1"/>
          </p:cNvPicPr>
          <p:nvPr/>
        </p:nvPicPr>
        <p:blipFill>
          <a:blip r:embed="rId5"/>
          <a:stretch>
            <a:fillRect/>
          </a:stretch>
        </p:blipFill>
        <p:spPr>
          <a:xfrm>
            <a:off x="5133712" y="4252487"/>
            <a:ext cx="2897257" cy="2366223"/>
          </a:xfrm>
          <a:prstGeom prst="rect">
            <a:avLst/>
          </a:prstGeom>
        </p:spPr>
      </p:pic>
      <p:sp>
        <p:nvSpPr>
          <p:cNvPr id="12" name="TextBox 11">
            <a:extLst>
              <a:ext uri="{FF2B5EF4-FFF2-40B4-BE49-F238E27FC236}">
                <a16:creationId xmlns:a16="http://schemas.microsoft.com/office/drawing/2014/main" id="{192F8422-192F-4F5D-88B9-FA1780B1177F}"/>
              </a:ext>
            </a:extLst>
          </p:cNvPr>
          <p:cNvSpPr txBox="1"/>
          <p:nvPr/>
        </p:nvSpPr>
        <p:spPr>
          <a:xfrm>
            <a:off x="8504808" y="4500979"/>
            <a:ext cx="3207792" cy="1200329"/>
          </a:xfrm>
          <a:prstGeom prst="rect">
            <a:avLst/>
          </a:prstGeom>
          <a:noFill/>
        </p:spPr>
        <p:txBody>
          <a:bodyPr wrap="square" rtlCol="0">
            <a:spAutoFit/>
          </a:bodyPr>
          <a:lstStyle/>
          <a:p>
            <a:r>
              <a:rPr lang="en-US" dirty="0"/>
              <a:t>From this we can observe that if there are lesser number of unique values which defines a categorical variable</a:t>
            </a:r>
          </a:p>
        </p:txBody>
      </p:sp>
      <p:sp>
        <p:nvSpPr>
          <p:cNvPr id="17" name="Arrow: Right 16">
            <a:extLst>
              <a:ext uri="{FF2B5EF4-FFF2-40B4-BE49-F238E27FC236}">
                <a16:creationId xmlns:a16="http://schemas.microsoft.com/office/drawing/2014/main" id="{E995FDBE-36BB-4E86-B495-6882F7CB67C4}"/>
              </a:ext>
            </a:extLst>
          </p:cNvPr>
          <p:cNvSpPr/>
          <p:nvPr/>
        </p:nvSpPr>
        <p:spPr>
          <a:xfrm>
            <a:off x="8083811" y="4754780"/>
            <a:ext cx="372862" cy="342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04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6FFCC45-DA6F-4B11-8233-E94749D4492A}"/>
              </a:ext>
            </a:extLst>
          </p:cNvPr>
          <p:cNvSpPr>
            <a:spLocks noGrp="1"/>
          </p:cNvSpPr>
          <p:nvPr>
            <p:ph type="title"/>
          </p:nvPr>
        </p:nvSpPr>
        <p:spPr>
          <a:xfrm>
            <a:off x="643466" y="786383"/>
            <a:ext cx="3517567" cy="2093975"/>
          </a:xfrm>
        </p:spPr>
        <p:txBody>
          <a:bodyPr/>
          <a:lstStyle/>
          <a:p>
            <a:br>
              <a:rPr lang="en-US" dirty="0">
                <a:solidFill>
                  <a:schemeClr val="bg1"/>
                </a:solidFill>
              </a:rPr>
            </a:br>
            <a:endParaRPr lang="en-US" dirty="0">
              <a:solidFill>
                <a:schemeClr val="bg1"/>
              </a:solidFill>
            </a:endParaRPr>
          </a:p>
        </p:txBody>
      </p:sp>
      <p:sp>
        <p:nvSpPr>
          <p:cNvPr id="8" name="TextBox 7">
            <a:extLst>
              <a:ext uri="{FF2B5EF4-FFF2-40B4-BE49-F238E27FC236}">
                <a16:creationId xmlns:a16="http://schemas.microsoft.com/office/drawing/2014/main" id="{FE702B58-68C3-494D-9807-CD6BE1AF6EC3}"/>
              </a:ext>
            </a:extLst>
          </p:cNvPr>
          <p:cNvSpPr txBox="1"/>
          <p:nvPr/>
        </p:nvSpPr>
        <p:spPr>
          <a:xfrm>
            <a:off x="5458984" y="812799"/>
            <a:ext cx="5928344" cy="5294757"/>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endParaRPr lang="en-US" sz="1200" dirty="0">
              <a:solidFill>
                <a:schemeClr val="tx1">
                  <a:lumMod val="75000"/>
                  <a:lumOff val="25000"/>
                </a:schemeClr>
              </a:solidFill>
            </a:endParaRPr>
          </a:p>
        </p:txBody>
      </p:sp>
      <p:sp>
        <p:nvSpPr>
          <p:cNvPr id="15" name="Text Placeholder 3">
            <a:extLst>
              <a:ext uri="{FF2B5EF4-FFF2-40B4-BE49-F238E27FC236}">
                <a16:creationId xmlns:a16="http://schemas.microsoft.com/office/drawing/2014/main" id="{3FB3CDD6-BAE5-4A39-9EF3-6E7F07E97C98}"/>
              </a:ext>
            </a:extLst>
          </p:cNvPr>
          <p:cNvSpPr>
            <a:spLocks noGrp="1"/>
          </p:cNvSpPr>
          <p:nvPr>
            <p:ph type="body" sz="half" idx="2"/>
          </p:nvPr>
        </p:nvSpPr>
        <p:spPr>
          <a:xfrm>
            <a:off x="643466" y="2636668"/>
            <a:ext cx="3517567" cy="1432537"/>
          </a:xfrm>
        </p:spPr>
        <p:txBody>
          <a:bodyPr>
            <a:noAutofit/>
          </a:bodyPr>
          <a:lstStyle/>
          <a:p>
            <a:pPr algn="ctr"/>
            <a:r>
              <a:rPr lang="en-US" sz="2000" dirty="0">
                <a:solidFill>
                  <a:schemeClr val="bg1"/>
                </a:solidFill>
                <a:latin typeface="+mj-lt"/>
              </a:rPr>
              <a:t>DATA CLEANING </a:t>
            </a:r>
          </a:p>
          <a:p>
            <a:pPr algn="ctr"/>
            <a:r>
              <a:rPr lang="en-US" sz="2000" dirty="0">
                <a:solidFill>
                  <a:schemeClr val="bg1"/>
                </a:solidFill>
                <a:latin typeface="+mj-lt"/>
              </a:rPr>
              <a:t>AND </a:t>
            </a:r>
          </a:p>
          <a:p>
            <a:pPr algn="ctr"/>
            <a:r>
              <a:rPr lang="en-US" sz="2000" dirty="0">
                <a:solidFill>
                  <a:schemeClr val="bg1"/>
                </a:solidFill>
                <a:latin typeface="+mj-lt"/>
              </a:rPr>
              <a:t>FEATURE ENGINEERING</a:t>
            </a:r>
          </a:p>
          <a:p>
            <a:endParaRPr lang="en-US" sz="2000" dirty="0"/>
          </a:p>
          <a:p>
            <a:endParaRPr lang="en-US" sz="2000" dirty="0"/>
          </a:p>
        </p:txBody>
      </p:sp>
      <p:sp>
        <p:nvSpPr>
          <p:cNvPr id="10" name="TextBox 9">
            <a:extLst>
              <a:ext uri="{FF2B5EF4-FFF2-40B4-BE49-F238E27FC236}">
                <a16:creationId xmlns:a16="http://schemas.microsoft.com/office/drawing/2014/main" id="{353E9A53-D259-4585-A99B-F0C1FCB47CBE}"/>
              </a:ext>
            </a:extLst>
          </p:cNvPr>
          <p:cNvSpPr txBox="1"/>
          <p:nvPr/>
        </p:nvSpPr>
        <p:spPr>
          <a:xfrm>
            <a:off x="5133712" y="3636329"/>
            <a:ext cx="184731" cy="646331"/>
          </a:xfrm>
          <a:prstGeom prst="rect">
            <a:avLst/>
          </a:prstGeom>
          <a:noFill/>
        </p:spPr>
        <p:txBody>
          <a:bodyPr wrap="none" rtlCol="0">
            <a:spAutoFit/>
          </a:bodyPr>
          <a:lstStyle/>
          <a:p>
            <a:endParaRPr lang="en-US" b="1" dirty="0"/>
          </a:p>
          <a:p>
            <a:endParaRPr lang="en-US" dirty="0"/>
          </a:p>
        </p:txBody>
      </p:sp>
      <p:pic>
        <p:nvPicPr>
          <p:cNvPr id="2" name="Picture 1">
            <a:extLst>
              <a:ext uri="{FF2B5EF4-FFF2-40B4-BE49-F238E27FC236}">
                <a16:creationId xmlns:a16="http://schemas.microsoft.com/office/drawing/2014/main" id="{BA0238F3-86E2-4B0C-B55C-56CBAB5A4452}"/>
              </a:ext>
            </a:extLst>
          </p:cNvPr>
          <p:cNvPicPr>
            <a:picLocks noChangeAspect="1"/>
          </p:cNvPicPr>
          <p:nvPr/>
        </p:nvPicPr>
        <p:blipFill>
          <a:blip r:embed="rId2"/>
          <a:stretch>
            <a:fillRect/>
          </a:stretch>
        </p:blipFill>
        <p:spPr>
          <a:xfrm>
            <a:off x="4911065" y="1193765"/>
            <a:ext cx="4082015" cy="1980121"/>
          </a:xfrm>
          <a:prstGeom prst="rect">
            <a:avLst/>
          </a:prstGeom>
        </p:spPr>
      </p:pic>
      <p:sp>
        <p:nvSpPr>
          <p:cNvPr id="5" name="TextBox 4">
            <a:extLst>
              <a:ext uri="{FF2B5EF4-FFF2-40B4-BE49-F238E27FC236}">
                <a16:creationId xmlns:a16="http://schemas.microsoft.com/office/drawing/2014/main" id="{893E7893-AA22-4C27-ABD9-15C84BC79D13}"/>
              </a:ext>
            </a:extLst>
          </p:cNvPr>
          <p:cNvSpPr txBox="1"/>
          <p:nvPr/>
        </p:nvSpPr>
        <p:spPr>
          <a:xfrm>
            <a:off x="4834748" y="281213"/>
            <a:ext cx="5690586" cy="923330"/>
          </a:xfrm>
          <a:prstGeom prst="rect">
            <a:avLst/>
          </a:prstGeom>
          <a:noFill/>
        </p:spPr>
        <p:txBody>
          <a:bodyPr wrap="square" rtlCol="0">
            <a:spAutoFit/>
          </a:bodyPr>
          <a:lstStyle/>
          <a:p>
            <a:r>
              <a:rPr lang="en-US" dirty="0"/>
              <a:t>Using mean value we can replace the missing values of the attribute </a:t>
            </a:r>
            <a:r>
              <a:rPr lang="en-US" dirty="0" err="1"/>
              <a:t>Item_Weight</a:t>
            </a:r>
            <a:r>
              <a:rPr lang="en-US" dirty="0"/>
              <a:t> by grouping the products on the attribute </a:t>
            </a:r>
            <a:r>
              <a:rPr lang="en-US" dirty="0" err="1"/>
              <a:t>Item_Identifier</a:t>
            </a:r>
            <a:r>
              <a:rPr lang="en-US" dirty="0"/>
              <a:t> </a:t>
            </a:r>
          </a:p>
        </p:txBody>
      </p:sp>
      <p:sp>
        <p:nvSpPr>
          <p:cNvPr id="12" name="TextBox 11">
            <a:extLst>
              <a:ext uri="{FF2B5EF4-FFF2-40B4-BE49-F238E27FC236}">
                <a16:creationId xmlns:a16="http://schemas.microsoft.com/office/drawing/2014/main" id="{6C6FDF87-3E79-4A74-AE3C-544C770EEB6E}"/>
              </a:ext>
            </a:extLst>
          </p:cNvPr>
          <p:cNvSpPr txBox="1"/>
          <p:nvPr/>
        </p:nvSpPr>
        <p:spPr>
          <a:xfrm>
            <a:off x="4805244" y="3429000"/>
            <a:ext cx="6599948" cy="646331"/>
          </a:xfrm>
          <a:prstGeom prst="rect">
            <a:avLst/>
          </a:prstGeom>
          <a:noFill/>
        </p:spPr>
        <p:txBody>
          <a:bodyPr wrap="none" rtlCol="0">
            <a:spAutoFit/>
          </a:bodyPr>
          <a:lstStyle/>
          <a:p>
            <a:r>
              <a:rPr lang="en-US" dirty="0"/>
              <a:t>As the attribute </a:t>
            </a:r>
            <a:r>
              <a:rPr lang="en-US" dirty="0" err="1"/>
              <a:t>Outlet_Size</a:t>
            </a:r>
            <a:r>
              <a:rPr lang="en-US" dirty="0"/>
              <a:t> is a categorical variable we replace the</a:t>
            </a:r>
          </a:p>
          <a:p>
            <a:r>
              <a:rPr lang="en-US" dirty="0"/>
              <a:t>missing values using mode.</a:t>
            </a:r>
          </a:p>
        </p:txBody>
      </p:sp>
      <p:pic>
        <p:nvPicPr>
          <p:cNvPr id="14" name="Picture 13">
            <a:extLst>
              <a:ext uri="{FF2B5EF4-FFF2-40B4-BE49-F238E27FC236}">
                <a16:creationId xmlns:a16="http://schemas.microsoft.com/office/drawing/2014/main" id="{EA7114A8-69A1-403D-B6EE-EB09BFF7EC00}"/>
              </a:ext>
            </a:extLst>
          </p:cNvPr>
          <p:cNvPicPr>
            <a:picLocks noChangeAspect="1"/>
          </p:cNvPicPr>
          <p:nvPr/>
        </p:nvPicPr>
        <p:blipFill>
          <a:blip r:embed="rId3"/>
          <a:stretch>
            <a:fillRect/>
          </a:stretch>
        </p:blipFill>
        <p:spPr>
          <a:xfrm>
            <a:off x="4911065" y="4127052"/>
            <a:ext cx="4221147" cy="1946539"/>
          </a:xfrm>
          <a:prstGeom prst="rect">
            <a:avLst/>
          </a:prstGeom>
        </p:spPr>
      </p:pic>
      <p:pic>
        <p:nvPicPr>
          <p:cNvPr id="1026" name="Picture 2" descr="Image preview">
            <a:extLst>
              <a:ext uri="{FF2B5EF4-FFF2-40B4-BE49-F238E27FC236}">
                <a16:creationId xmlns:a16="http://schemas.microsoft.com/office/drawing/2014/main" id="{28755591-4A42-4A4D-B3B3-11E10C069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249" y="1117294"/>
            <a:ext cx="1853079" cy="55896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Image preview">
            <a:extLst>
              <a:ext uri="{FF2B5EF4-FFF2-40B4-BE49-F238E27FC236}">
                <a16:creationId xmlns:a16="http://schemas.microsoft.com/office/drawing/2014/main" id="{360C9E00-AFE1-46AB-9190-1A18FA02B535}"/>
              </a:ext>
            </a:extLst>
          </p:cNvPr>
          <p:cNvSpPr>
            <a:spLocks noChangeAspect="1" noChangeArrowheads="1"/>
          </p:cNvSpPr>
          <p:nvPr/>
        </p:nvSpPr>
        <p:spPr bwMode="auto">
          <a:xfrm>
            <a:off x="10410550" y="1974449"/>
            <a:ext cx="252293" cy="2522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Image preview">
            <a:extLst>
              <a:ext uri="{FF2B5EF4-FFF2-40B4-BE49-F238E27FC236}">
                <a16:creationId xmlns:a16="http://schemas.microsoft.com/office/drawing/2014/main" id="{9702F6A1-16F0-4A2C-8F27-51C78CA2F9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4249" y="1852706"/>
            <a:ext cx="1702979" cy="5597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preview">
            <a:extLst>
              <a:ext uri="{FF2B5EF4-FFF2-40B4-BE49-F238E27FC236}">
                <a16:creationId xmlns:a16="http://schemas.microsoft.com/office/drawing/2014/main" id="{075268A5-B71E-4098-930C-CA20EA7400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6600" y="4324362"/>
            <a:ext cx="2340191" cy="11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311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6FFCC45-DA6F-4B11-8233-E94749D4492A}"/>
              </a:ext>
            </a:extLst>
          </p:cNvPr>
          <p:cNvSpPr>
            <a:spLocks noGrp="1"/>
          </p:cNvSpPr>
          <p:nvPr>
            <p:ph type="title"/>
          </p:nvPr>
        </p:nvSpPr>
        <p:spPr>
          <a:xfrm>
            <a:off x="643466" y="786383"/>
            <a:ext cx="3517567" cy="2093975"/>
          </a:xfrm>
        </p:spPr>
        <p:txBody>
          <a:bodyPr/>
          <a:lstStyle/>
          <a:p>
            <a:br>
              <a:rPr lang="en-US" dirty="0">
                <a:solidFill>
                  <a:schemeClr val="bg1"/>
                </a:solidFill>
              </a:rPr>
            </a:br>
            <a:endParaRPr lang="en-US" dirty="0">
              <a:solidFill>
                <a:schemeClr val="bg1"/>
              </a:solidFill>
            </a:endParaRPr>
          </a:p>
        </p:txBody>
      </p:sp>
      <p:sp>
        <p:nvSpPr>
          <p:cNvPr id="8" name="TextBox 7">
            <a:extLst>
              <a:ext uri="{FF2B5EF4-FFF2-40B4-BE49-F238E27FC236}">
                <a16:creationId xmlns:a16="http://schemas.microsoft.com/office/drawing/2014/main" id="{FE702B58-68C3-494D-9807-CD6BE1AF6EC3}"/>
              </a:ext>
            </a:extLst>
          </p:cNvPr>
          <p:cNvSpPr txBox="1"/>
          <p:nvPr/>
        </p:nvSpPr>
        <p:spPr>
          <a:xfrm>
            <a:off x="5458984" y="812799"/>
            <a:ext cx="5928344" cy="5294757"/>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endParaRPr lang="en-US" sz="1200" dirty="0">
              <a:solidFill>
                <a:schemeClr val="tx1">
                  <a:lumMod val="75000"/>
                  <a:lumOff val="25000"/>
                </a:schemeClr>
              </a:solidFill>
            </a:endParaRPr>
          </a:p>
        </p:txBody>
      </p:sp>
      <p:sp>
        <p:nvSpPr>
          <p:cNvPr id="15" name="Text Placeholder 3">
            <a:extLst>
              <a:ext uri="{FF2B5EF4-FFF2-40B4-BE49-F238E27FC236}">
                <a16:creationId xmlns:a16="http://schemas.microsoft.com/office/drawing/2014/main" id="{3FB3CDD6-BAE5-4A39-9EF3-6E7F07E97C98}"/>
              </a:ext>
            </a:extLst>
          </p:cNvPr>
          <p:cNvSpPr>
            <a:spLocks noGrp="1"/>
          </p:cNvSpPr>
          <p:nvPr>
            <p:ph type="body" sz="half" idx="2"/>
          </p:nvPr>
        </p:nvSpPr>
        <p:spPr>
          <a:xfrm>
            <a:off x="643466" y="2672179"/>
            <a:ext cx="3517567" cy="1397026"/>
          </a:xfrm>
        </p:spPr>
        <p:txBody>
          <a:bodyPr>
            <a:noAutofit/>
          </a:bodyPr>
          <a:lstStyle/>
          <a:p>
            <a:pPr algn="ctr"/>
            <a:r>
              <a:rPr lang="en-US" sz="2000" dirty="0">
                <a:solidFill>
                  <a:schemeClr val="bg1"/>
                </a:solidFill>
                <a:latin typeface="+mj-lt"/>
              </a:rPr>
              <a:t>DATA CLEANING </a:t>
            </a:r>
          </a:p>
          <a:p>
            <a:pPr algn="ctr"/>
            <a:r>
              <a:rPr lang="en-US" sz="2000" dirty="0">
                <a:solidFill>
                  <a:schemeClr val="bg1"/>
                </a:solidFill>
                <a:latin typeface="+mj-lt"/>
              </a:rPr>
              <a:t>AND </a:t>
            </a:r>
          </a:p>
          <a:p>
            <a:pPr algn="ctr"/>
            <a:r>
              <a:rPr lang="en-US" sz="2000" dirty="0">
                <a:solidFill>
                  <a:schemeClr val="bg1"/>
                </a:solidFill>
                <a:latin typeface="+mj-lt"/>
              </a:rPr>
              <a:t>FEATURE ENGINEERING</a:t>
            </a:r>
          </a:p>
          <a:p>
            <a:endParaRPr lang="en-US" sz="2000" dirty="0"/>
          </a:p>
        </p:txBody>
      </p:sp>
      <p:pic>
        <p:nvPicPr>
          <p:cNvPr id="3" name="Picture 2" descr="Graphical user interface, text, application, email&#10;&#10;Description automatically generated">
            <a:extLst>
              <a:ext uri="{FF2B5EF4-FFF2-40B4-BE49-F238E27FC236}">
                <a16:creationId xmlns:a16="http://schemas.microsoft.com/office/drawing/2014/main" id="{F452619E-90CA-4670-BCA9-B955CFF20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685" y="123190"/>
            <a:ext cx="6788150" cy="2324100"/>
          </a:xfrm>
          <a:prstGeom prst="rect">
            <a:avLst/>
          </a:prstGeom>
        </p:spPr>
      </p:pic>
      <p:sp>
        <p:nvSpPr>
          <p:cNvPr id="4" name="TextBox 3">
            <a:extLst>
              <a:ext uri="{FF2B5EF4-FFF2-40B4-BE49-F238E27FC236}">
                <a16:creationId xmlns:a16="http://schemas.microsoft.com/office/drawing/2014/main" id="{1E067C83-0D88-48E6-BD11-22CFFC98FF26}"/>
              </a:ext>
            </a:extLst>
          </p:cNvPr>
          <p:cNvSpPr txBox="1"/>
          <p:nvPr/>
        </p:nvSpPr>
        <p:spPr>
          <a:xfrm>
            <a:off x="4724400" y="2611120"/>
            <a:ext cx="7467600" cy="646331"/>
          </a:xfrm>
          <a:prstGeom prst="rect">
            <a:avLst/>
          </a:prstGeom>
          <a:noFill/>
        </p:spPr>
        <p:txBody>
          <a:bodyPr wrap="square" rtlCol="0">
            <a:spAutoFit/>
          </a:bodyPr>
          <a:lstStyle/>
          <a:p>
            <a:r>
              <a:rPr lang="en-US" dirty="0"/>
              <a:t>In the code above, we explore whether we can combine supermarket types. However, since the sales difference is high, we keep them the same.</a:t>
            </a:r>
          </a:p>
        </p:txBody>
      </p:sp>
      <p:pic>
        <p:nvPicPr>
          <p:cNvPr id="6" name="Picture 5" descr="A picture containing text&#10;&#10;Description automatically generated">
            <a:extLst>
              <a:ext uri="{FF2B5EF4-FFF2-40B4-BE49-F238E27FC236}">
                <a16:creationId xmlns:a16="http://schemas.microsoft.com/office/drawing/2014/main" id="{7B906F90-DA61-4123-B849-9F411E95E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3257451"/>
            <a:ext cx="6990080" cy="2945917"/>
          </a:xfrm>
          <a:prstGeom prst="rect">
            <a:avLst/>
          </a:prstGeom>
        </p:spPr>
      </p:pic>
      <p:sp>
        <p:nvSpPr>
          <p:cNvPr id="7" name="TextBox 6">
            <a:extLst>
              <a:ext uri="{FF2B5EF4-FFF2-40B4-BE49-F238E27FC236}">
                <a16:creationId xmlns:a16="http://schemas.microsoft.com/office/drawing/2014/main" id="{A0E75640-18AE-4EAD-9AA1-6C79C4610B97}"/>
              </a:ext>
            </a:extLst>
          </p:cNvPr>
          <p:cNvSpPr txBox="1"/>
          <p:nvPr/>
        </p:nvSpPr>
        <p:spPr>
          <a:xfrm>
            <a:off x="4724400" y="6271386"/>
            <a:ext cx="7355840" cy="369332"/>
          </a:xfrm>
          <a:prstGeom prst="rect">
            <a:avLst/>
          </a:prstGeom>
          <a:noFill/>
        </p:spPr>
        <p:txBody>
          <a:bodyPr wrap="square" rtlCol="0">
            <a:spAutoFit/>
          </a:bodyPr>
          <a:lstStyle/>
          <a:p>
            <a:r>
              <a:rPr lang="en-US" dirty="0"/>
              <a:t>We try to impute missing values for </a:t>
            </a:r>
            <a:r>
              <a:rPr lang="en-US" dirty="0" err="1"/>
              <a:t>item_visibility</a:t>
            </a:r>
            <a:r>
              <a:rPr lang="en-US" dirty="0"/>
              <a:t> above</a:t>
            </a:r>
          </a:p>
        </p:txBody>
      </p:sp>
    </p:spTree>
    <p:extLst>
      <p:ext uri="{BB962C8B-B14F-4D97-AF65-F5344CB8AC3E}">
        <p14:creationId xmlns:p14="http://schemas.microsoft.com/office/powerpoint/2010/main" val="132677764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2983</TotalTime>
  <Words>570</Words>
  <Application>Microsoft Office PowerPoint</Application>
  <PresentationFormat>Widescreen</PresentationFormat>
  <Paragraphs>117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Bookman Old Style</vt:lpstr>
      <vt:lpstr>Calibri</vt:lpstr>
      <vt:lpstr>Franklin Gothic Book</vt:lpstr>
      <vt:lpstr>sohne</vt:lpstr>
      <vt:lpstr>Wingdings</vt:lpstr>
      <vt:lpstr>1_RetrospectVTI</vt:lpstr>
      <vt:lpstr>Bigmart Sales Prediction</vt:lpstr>
      <vt:lpstr>PowerPoint Presentation</vt:lpstr>
      <vt:lpstr>THE PROBLEM</vt:lpstr>
      <vt:lpstr>PowerPoint Presentation</vt:lpstr>
      <vt:lpstr>Importing the data </vt:lpstr>
      <vt:lpstr> </vt:lpstr>
      <vt:lpstr> </vt:lpstr>
      <vt:lpstr> </vt:lpstr>
      <vt:lpstr> </vt:lpstr>
      <vt:lpstr> </vt:lpstr>
      <vt:lpstr>PowerPoint Presentation</vt:lpstr>
      <vt:lpstr>Exporting the modified data to CSV files</vt:lpstr>
      <vt:lpstr>PowerPoint Presentation</vt:lpstr>
      <vt:lpstr>MODEL BUILDING</vt:lpstr>
      <vt:lpstr> </vt:lpstr>
      <vt:lpstr>PowerPoint Presentation</vt:lpstr>
      <vt:lpstr>PowerPoint Presentation</vt:lpstr>
      <vt:lpstr>PowerPoint Presentation</vt:lpstr>
      <vt:lpstr>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Bigmart Sales Prediction</dc:title>
  <dc:creator>Hamza Ahmed</dc:creator>
  <cp:lastModifiedBy>nlakshmisunanda@gmail.com</cp:lastModifiedBy>
  <cp:revision>29</cp:revision>
  <dcterms:created xsi:type="dcterms:W3CDTF">2020-11-09T22:21:40Z</dcterms:created>
  <dcterms:modified xsi:type="dcterms:W3CDTF">2020-11-12T23:14:51Z</dcterms:modified>
</cp:coreProperties>
</file>